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85FB1-5C4A-489A-97B7-4B51EAC252E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1B0C8-BDA0-41E8-8CE2-EF33E55AAAE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BEC80-F3C0-4A7D-B987-FA1650976C62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467CE-81F2-467A-9FB7-1E9BF4482BB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2.wav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audio14.wav"/><Relationship Id="rId1" Type="http://schemas.openxmlformats.org/officeDocument/2006/relationships/tags" Target="../tags/tag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audio15.wav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6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7.wav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8.wav"/><Relationship Id="rId1" Type="http://schemas.openxmlformats.org/officeDocument/2006/relationships/tags" Target="../tags/tag5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9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2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0.wav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21.wav"/><Relationship Id="rId1" Type="http://schemas.openxmlformats.org/officeDocument/2006/relationships/tags" Target="../tags/tag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2657"/>
            <a:ext cx="7772400" cy="864095"/>
          </a:xfrm>
        </p:spPr>
        <p:txBody>
          <a:bodyPr/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Behavioural Economics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SimpsonBehavioralCartoon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28" y="1348353"/>
            <a:ext cx="7775072" cy="5007997"/>
          </a:xfrm>
          <a:prstGeom prst="rect">
            <a:avLst/>
          </a:prstGeom>
        </p:spPr>
      </p:pic>
      <p:pic>
        <p:nvPicPr>
          <p:cNvPr id="6" name="~PP457.WAV">
            <a:hlinkClick r:id="" action="ppaction://media"/>
          </p:cNvPr>
          <p:cNvPicPr>
            <a:picLocks noRot="1" noChangeAspect="1"/>
          </p:cNvPicPr>
          <p:nvPr>
            <a:wavAudioFile r:embed="rId1" name="~PP457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04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778098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Continued….</a:t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688632"/>
          </a:xfrm>
        </p:spPr>
        <p:txBody>
          <a:bodyPr/>
          <a:lstStyle/>
          <a:p>
            <a:pPr algn="just">
              <a:lnSpc>
                <a:spcPct val="150000"/>
              </a:lnSpc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Assumptions of the ordinal utility approach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Complete Ordering;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More is Preferred to Less;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Transitivity or Consistency;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Substitutability or Continuity; and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Optimality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~PP1308.WAV">
            <a:hlinkClick r:id="" action="ppaction://media"/>
          </p:cNvPr>
          <p:cNvPicPr>
            <a:picLocks noRot="1" noChangeAspect="1"/>
          </p:cNvPicPr>
          <p:nvPr>
            <a:wavAudioFile r:embed="rId1" name="~PP1308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12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Continued….</a:t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836712"/>
            <a:ext cx="8568952" cy="5616624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IN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Tools used in ordinal approach</a:t>
            </a:r>
            <a:endParaRPr lang="en-US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The Budget Line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Budget line 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illustrates the consumer’s income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constraint by showing all of the combinations of quantities of X and Y that the consumer can buy.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The Indifference Curves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Indifference curves reveal 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consumer’s preferences for X and 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by identifying the combinations of X and Y which yield the same level of total utility.</a:t>
            </a:r>
          </a:p>
          <a:p>
            <a:endParaRPr lang="en-US" dirty="0"/>
          </a:p>
        </p:txBody>
      </p:sp>
      <p:pic>
        <p:nvPicPr>
          <p:cNvPr id="4" name="~PP3687.WAV">
            <a:hlinkClick r:id="" action="ppaction://media"/>
          </p:cNvPr>
          <p:cNvPicPr>
            <a:picLocks noRot="1" noChangeAspect="1"/>
          </p:cNvPicPr>
          <p:nvPr>
            <a:wavAudioFile r:embed="rId1" name="~PP3687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512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Utility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1295400"/>
            <a:ext cx="7620000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u="sng" dirty="0"/>
              <a:t>Characteristics:</a:t>
            </a:r>
          </a:p>
          <a:p>
            <a:pPr eaLnBrk="1" hangingPunct="1"/>
            <a:r>
              <a:rPr lang="en-US" dirty="0"/>
              <a:t>Utility is subjective/not measurable</a:t>
            </a:r>
          </a:p>
          <a:p>
            <a:pPr eaLnBrk="1" hangingPunct="1"/>
            <a:r>
              <a:rPr lang="en-US" dirty="0"/>
              <a:t>Utility is variable</a:t>
            </a:r>
          </a:p>
          <a:p>
            <a:pPr eaLnBrk="1" hangingPunct="1"/>
            <a:r>
              <a:rPr lang="en-US" dirty="0"/>
              <a:t>Utility is different from usefulness</a:t>
            </a:r>
          </a:p>
          <a:p>
            <a:pPr eaLnBrk="1" hangingPunct="1"/>
            <a:r>
              <a:rPr lang="en-US" dirty="0"/>
              <a:t>No legal or moral connotations</a:t>
            </a:r>
          </a:p>
        </p:txBody>
      </p:sp>
      <p:pic>
        <p:nvPicPr>
          <p:cNvPr id="4" name="~PP1390.WAV">
            <a:hlinkClick r:id="" action="ppaction://media"/>
          </p:cNvPr>
          <p:cNvPicPr>
            <a:picLocks noRot="1" noChangeAspect="1"/>
          </p:cNvPicPr>
          <p:nvPr>
            <a:wavAudioFile r:embed="rId2" name="~PP1390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47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2" dur="1000" decel="5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3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4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5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7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8" dur="1000" decel="5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9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0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3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4" dur="1000" decel="5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5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6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7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9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0" dur="1000" decel="5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1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2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3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35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6" dur="1000" decel="5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7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8" dur="1000" decel="100000" autoRev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3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Calculating Marginal Utility</a:t>
            </a:r>
          </a:p>
        </p:txBody>
      </p:sp>
      <p:graphicFrame>
        <p:nvGraphicFramePr>
          <p:cNvPr id="61528" name="Group 88"/>
          <p:cNvGraphicFramePr>
            <a:graphicFrameLocks noGrp="1"/>
          </p:cNvGraphicFramePr>
          <p:nvPr>
            <p:ph idx="1"/>
          </p:nvPr>
        </p:nvGraphicFramePr>
        <p:xfrm>
          <a:off x="1066800" y="1752600"/>
          <a:ext cx="7620000" cy="491363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26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Number of chocolates per week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Total Utility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Marginal Utility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28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25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38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59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62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50000"/>
                        </a:spcBef>
                        <a:spcAft>
                          <a:spcPct val="4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 (25-10)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 (38-25)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 (50-38)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 (59-50)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 (62-59)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40000"/>
                        </a:spcBef>
                        <a:spcAft>
                          <a:spcPct val="3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~PP2122.WAV">
            <a:hlinkClick r:id="" action="ppaction://media"/>
          </p:cNvPr>
          <p:cNvPicPr>
            <a:picLocks noRot="1" noChangeAspect="1"/>
          </p:cNvPicPr>
          <p:nvPr>
            <a:wavAudioFile r:embed="rId1" name="~PP2122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19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230313" y="1930400"/>
            <a:ext cx="3433762" cy="4217988"/>
            <a:chOff x="264" y="1226"/>
            <a:chExt cx="2536" cy="2424"/>
          </a:xfrm>
        </p:grpSpPr>
        <p:sp>
          <p:nvSpPr>
            <p:cNvPr id="7204" name="Freeform 6"/>
            <p:cNvSpPr>
              <a:spLocks/>
            </p:cNvSpPr>
            <p:nvPr/>
          </p:nvSpPr>
          <p:spPr bwMode="auto">
            <a:xfrm>
              <a:off x="501" y="1528"/>
              <a:ext cx="2004" cy="1565"/>
            </a:xfrm>
            <a:custGeom>
              <a:avLst/>
              <a:gdLst>
                <a:gd name="T0" fmla="*/ 2003 w 2004"/>
                <a:gd name="T1" fmla="*/ 1564 h 1565"/>
                <a:gd name="T2" fmla="*/ 2003 w 2004"/>
                <a:gd name="T3" fmla="*/ 0 h 1565"/>
                <a:gd name="T4" fmla="*/ 0 w 2004"/>
                <a:gd name="T5" fmla="*/ 0 h 1565"/>
                <a:gd name="T6" fmla="*/ 0 w 2004"/>
                <a:gd name="T7" fmla="*/ 1564 h 1565"/>
                <a:gd name="T8" fmla="*/ 2003 w 2004"/>
                <a:gd name="T9" fmla="*/ 1564 h 15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04"/>
                <a:gd name="T16" fmla="*/ 0 h 1565"/>
                <a:gd name="T17" fmla="*/ 2004 w 2004"/>
                <a:gd name="T18" fmla="*/ 1565 h 156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04" h="1565">
                  <a:moveTo>
                    <a:pt x="2003" y="1564"/>
                  </a:moveTo>
                  <a:lnTo>
                    <a:pt x="2003" y="0"/>
                  </a:lnTo>
                  <a:lnTo>
                    <a:pt x="0" y="0"/>
                  </a:lnTo>
                  <a:lnTo>
                    <a:pt x="0" y="1564"/>
                  </a:lnTo>
                  <a:lnTo>
                    <a:pt x="2003" y="1564"/>
                  </a:lnTo>
                </a:path>
              </a:pathLst>
            </a:custGeom>
            <a:solidFill>
              <a:srgbClr val="F5E6BE"/>
            </a:solidFill>
            <a:ln w="12700" cap="rnd">
              <a:solidFill>
                <a:schemeClr val="fol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05" name="Line 7"/>
            <p:cNvSpPr>
              <a:spLocks noChangeShapeType="1"/>
            </p:cNvSpPr>
            <p:nvPr/>
          </p:nvSpPr>
          <p:spPr bwMode="auto">
            <a:xfrm>
              <a:off x="788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6" name="Line 8"/>
            <p:cNvSpPr>
              <a:spLocks noChangeShapeType="1"/>
            </p:cNvSpPr>
            <p:nvPr/>
          </p:nvSpPr>
          <p:spPr bwMode="auto">
            <a:xfrm>
              <a:off x="1089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7" name="Line 9"/>
            <p:cNvSpPr>
              <a:spLocks noChangeShapeType="1"/>
            </p:cNvSpPr>
            <p:nvPr/>
          </p:nvSpPr>
          <p:spPr bwMode="auto">
            <a:xfrm>
              <a:off x="1376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8" name="Line 10"/>
            <p:cNvSpPr>
              <a:spLocks noChangeShapeType="1"/>
            </p:cNvSpPr>
            <p:nvPr/>
          </p:nvSpPr>
          <p:spPr bwMode="auto">
            <a:xfrm>
              <a:off x="1663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9" name="Line 11"/>
            <p:cNvSpPr>
              <a:spLocks noChangeShapeType="1"/>
            </p:cNvSpPr>
            <p:nvPr/>
          </p:nvSpPr>
          <p:spPr bwMode="auto">
            <a:xfrm>
              <a:off x="1950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0" name="Line 12"/>
            <p:cNvSpPr>
              <a:spLocks noChangeShapeType="1"/>
            </p:cNvSpPr>
            <p:nvPr/>
          </p:nvSpPr>
          <p:spPr bwMode="auto">
            <a:xfrm>
              <a:off x="2237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1" name="Line 13"/>
            <p:cNvSpPr>
              <a:spLocks noChangeShapeType="1"/>
            </p:cNvSpPr>
            <p:nvPr/>
          </p:nvSpPr>
          <p:spPr bwMode="auto">
            <a:xfrm>
              <a:off x="519" y="2797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2" name="Line 14"/>
            <p:cNvSpPr>
              <a:spLocks noChangeShapeType="1"/>
            </p:cNvSpPr>
            <p:nvPr/>
          </p:nvSpPr>
          <p:spPr bwMode="auto">
            <a:xfrm>
              <a:off x="519" y="2511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3" name="Line 15"/>
            <p:cNvSpPr>
              <a:spLocks noChangeShapeType="1"/>
            </p:cNvSpPr>
            <p:nvPr/>
          </p:nvSpPr>
          <p:spPr bwMode="auto">
            <a:xfrm>
              <a:off x="519" y="2224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4" name="Line 16"/>
            <p:cNvSpPr>
              <a:spLocks noChangeShapeType="1"/>
            </p:cNvSpPr>
            <p:nvPr/>
          </p:nvSpPr>
          <p:spPr bwMode="auto">
            <a:xfrm>
              <a:off x="519" y="1937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5" name="Line 17"/>
            <p:cNvSpPr>
              <a:spLocks noChangeShapeType="1"/>
            </p:cNvSpPr>
            <p:nvPr/>
          </p:nvSpPr>
          <p:spPr bwMode="auto">
            <a:xfrm>
              <a:off x="519" y="1651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16" name="Rectangle 18"/>
            <p:cNvSpPr>
              <a:spLocks noChangeArrowheads="1"/>
            </p:cNvSpPr>
            <p:nvPr/>
          </p:nvSpPr>
          <p:spPr bwMode="auto">
            <a:xfrm rot="-5400000">
              <a:off x="20" y="2211"/>
              <a:ext cx="699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algn="ctr" eaLnBrk="0" hangingPunct="0">
                <a:lnSpc>
                  <a:spcPct val="80000"/>
                </a:lnSpc>
              </a:pPr>
              <a:r>
                <a:rPr lang="en-US" sz="1600">
                  <a:solidFill>
                    <a:srgbClr val="000000"/>
                  </a:solidFill>
                  <a:latin typeface="Arial" pitchFamily="34" charset="0"/>
                </a:rPr>
                <a:t>Total </a:t>
              </a:r>
              <a:r>
                <a:rPr lang="en-US" sz="1600">
                  <a:solidFill>
                    <a:srgbClr val="000000"/>
                  </a:solidFill>
                  <a:latin typeface="Comic Sans MS" pitchFamily="66" charset="0"/>
                </a:rPr>
                <a:t>Utility</a:t>
              </a:r>
            </a:p>
          </p:txBody>
        </p:sp>
        <p:sp>
          <p:nvSpPr>
            <p:cNvPr id="7217" name="Rectangle 19"/>
            <p:cNvSpPr>
              <a:spLocks noChangeArrowheads="1"/>
            </p:cNvSpPr>
            <p:nvPr/>
          </p:nvSpPr>
          <p:spPr bwMode="auto">
            <a:xfrm>
              <a:off x="703" y="3145"/>
              <a:ext cx="172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7218" name="Rectangle 20"/>
            <p:cNvSpPr>
              <a:spLocks noChangeArrowheads="1"/>
            </p:cNvSpPr>
            <p:nvPr/>
          </p:nvSpPr>
          <p:spPr bwMode="auto">
            <a:xfrm>
              <a:off x="428" y="3145"/>
              <a:ext cx="173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7219" name="Rectangle 21"/>
            <p:cNvSpPr>
              <a:spLocks noChangeArrowheads="1"/>
            </p:cNvSpPr>
            <p:nvPr/>
          </p:nvSpPr>
          <p:spPr bwMode="auto">
            <a:xfrm>
              <a:off x="1006" y="3145"/>
              <a:ext cx="173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7220" name="Rectangle 22"/>
            <p:cNvSpPr>
              <a:spLocks noChangeArrowheads="1"/>
            </p:cNvSpPr>
            <p:nvPr/>
          </p:nvSpPr>
          <p:spPr bwMode="auto">
            <a:xfrm>
              <a:off x="1296" y="3145"/>
              <a:ext cx="172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3</a:t>
              </a:r>
            </a:p>
          </p:txBody>
        </p:sp>
        <p:sp>
          <p:nvSpPr>
            <p:cNvPr id="7221" name="Rectangle 23"/>
            <p:cNvSpPr>
              <a:spLocks noChangeArrowheads="1"/>
            </p:cNvSpPr>
            <p:nvPr/>
          </p:nvSpPr>
          <p:spPr bwMode="auto">
            <a:xfrm>
              <a:off x="1577" y="3145"/>
              <a:ext cx="173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4</a:t>
              </a:r>
            </a:p>
          </p:txBody>
        </p:sp>
        <p:sp>
          <p:nvSpPr>
            <p:cNvPr id="7222" name="Rectangle 24"/>
            <p:cNvSpPr>
              <a:spLocks noChangeArrowheads="1"/>
            </p:cNvSpPr>
            <p:nvPr/>
          </p:nvSpPr>
          <p:spPr bwMode="auto">
            <a:xfrm>
              <a:off x="1863" y="3145"/>
              <a:ext cx="173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5</a:t>
              </a:r>
            </a:p>
          </p:txBody>
        </p:sp>
        <p:sp>
          <p:nvSpPr>
            <p:cNvPr id="7223" name="Rectangle 25"/>
            <p:cNvSpPr>
              <a:spLocks noChangeArrowheads="1"/>
            </p:cNvSpPr>
            <p:nvPr/>
          </p:nvSpPr>
          <p:spPr bwMode="auto">
            <a:xfrm>
              <a:off x="2151" y="3145"/>
              <a:ext cx="172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6</a:t>
              </a:r>
            </a:p>
          </p:txBody>
        </p:sp>
        <p:sp>
          <p:nvSpPr>
            <p:cNvPr id="7224" name="Rectangle 26"/>
            <p:cNvSpPr>
              <a:spLocks noChangeArrowheads="1"/>
            </p:cNvSpPr>
            <p:nvPr/>
          </p:nvSpPr>
          <p:spPr bwMode="auto">
            <a:xfrm>
              <a:off x="1106" y="3471"/>
              <a:ext cx="743" cy="17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algn="ctr" eaLnBrk="0" hangingPunct="0">
                <a:lnSpc>
                  <a:spcPct val="80000"/>
                </a:lnSpc>
              </a:pPr>
              <a:r>
                <a:rPr lang="en-US" sz="1800">
                  <a:solidFill>
                    <a:srgbClr val="000000"/>
                  </a:solidFill>
                  <a:latin typeface="Arial" pitchFamily="34" charset="0"/>
                </a:rPr>
                <a:t>Quantity </a:t>
              </a:r>
            </a:p>
          </p:txBody>
        </p:sp>
        <p:sp>
          <p:nvSpPr>
            <p:cNvPr id="7225" name="Rectangle 27"/>
            <p:cNvSpPr>
              <a:spLocks noChangeArrowheads="1"/>
            </p:cNvSpPr>
            <p:nvPr/>
          </p:nvSpPr>
          <p:spPr bwMode="auto">
            <a:xfrm>
              <a:off x="1635" y="1883"/>
              <a:ext cx="1165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1800">
                  <a:solidFill>
                    <a:srgbClr val="000000"/>
                  </a:solidFill>
                  <a:latin typeface="Comic Sans MS" pitchFamily="66" charset="0"/>
                </a:rPr>
                <a:t>    Total</a:t>
              </a: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 utility</a:t>
              </a:r>
            </a:p>
          </p:txBody>
        </p:sp>
        <p:sp>
          <p:nvSpPr>
            <p:cNvPr id="7226" name="Rectangle 28"/>
            <p:cNvSpPr>
              <a:spLocks noChangeArrowheads="1"/>
            </p:cNvSpPr>
            <p:nvPr/>
          </p:nvSpPr>
          <p:spPr bwMode="auto">
            <a:xfrm rot="-3000000">
              <a:off x="780" y="2348"/>
              <a:ext cx="1185" cy="24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Rising total </a:t>
              </a:r>
              <a:r>
                <a:rPr lang="en-US" sz="1800">
                  <a:solidFill>
                    <a:srgbClr val="000000"/>
                  </a:solidFill>
                  <a:latin typeface="Comic Sans MS" pitchFamily="66" charset="0"/>
                </a:rPr>
                <a:t>utility</a:t>
              </a:r>
            </a:p>
          </p:txBody>
        </p:sp>
        <p:sp>
          <p:nvSpPr>
            <p:cNvPr id="7227" name="Line 29"/>
            <p:cNvSpPr>
              <a:spLocks noChangeShapeType="1"/>
            </p:cNvSpPr>
            <p:nvPr/>
          </p:nvSpPr>
          <p:spPr bwMode="auto">
            <a:xfrm flipV="1">
              <a:off x="796" y="1820"/>
              <a:ext cx="941" cy="109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28" name="Freeform 30"/>
            <p:cNvSpPr>
              <a:spLocks/>
            </p:cNvSpPr>
            <p:nvPr/>
          </p:nvSpPr>
          <p:spPr bwMode="auto">
            <a:xfrm>
              <a:off x="515" y="1624"/>
              <a:ext cx="1655" cy="1065"/>
            </a:xfrm>
            <a:custGeom>
              <a:avLst/>
              <a:gdLst>
                <a:gd name="T0" fmla="*/ 0 w 1655"/>
                <a:gd name="T1" fmla="*/ 1064 h 1065"/>
                <a:gd name="T2" fmla="*/ 273 w 1655"/>
                <a:gd name="T3" fmla="*/ 1064 h 1065"/>
                <a:gd name="T4" fmla="*/ 273 w 1655"/>
                <a:gd name="T5" fmla="*/ 614 h 1065"/>
                <a:gd name="T6" fmla="*/ 560 w 1655"/>
                <a:gd name="T7" fmla="*/ 614 h 1065"/>
                <a:gd name="T8" fmla="*/ 560 w 1655"/>
                <a:gd name="T9" fmla="*/ 286 h 1065"/>
                <a:gd name="T10" fmla="*/ 847 w 1655"/>
                <a:gd name="T11" fmla="*/ 286 h 1065"/>
                <a:gd name="T12" fmla="*/ 847 w 1655"/>
                <a:gd name="T13" fmla="*/ 95 h 1065"/>
                <a:gd name="T14" fmla="*/ 1134 w 1655"/>
                <a:gd name="T15" fmla="*/ 95 h 1065"/>
                <a:gd name="T16" fmla="*/ 1134 w 1655"/>
                <a:gd name="T17" fmla="*/ 0 h 1065"/>
                <a:gd name="T18" fmla="*/ 1435 w 1655"/>
                <a:gd name="T19" fmla="*/ 0 h 1065"/>
                <a:gd name="T20" fmla="*/ 1435 w 1655"/>
                <a:gd name="T21" fmla="*/ 204 h 1065"/>
                <a:gd name="T22" fmla="*/ 1654 w 1655"/>
                <a:gd name="T23" fmla="*/ 204 h 106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655"/>
                <a:gd name="T37" fmla="*/ 0 h 1065"/>
                <a:gd name="T38" fmla="*/ 1655 w 1655"/>
                <a:gd name="T39" fmla="*/ 1065 h 106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655" h="1065">
                  <a:moveTo>
                    <a:pt x="0" y="1064"/>
                  </a:moveTo>
                  <a:lnTo>
                    <a:pt x="273" y="1064"/>
                  </a:lnTo>
                  <a:lnTo>
                    <a:pt x="273" y="614"/>
                  </a:lnTo>
                  <a:lnTo>
                    <a:pt x="560" y="614"/>
                  </a:lnTo>
                  <a:lnTo>
                    <a:pt x="560" y="286"/>
                  </a:lnTo>
                  <a:lnTo>
                    <a:pt x="847" y="286"/>
                  </a:lnTo>
                  <a:lnTo>
                    <a:pt x="847" y="95"/>
                  </a:lnTo>
                  <a:lnTo>
                    <a:pt x="1134" y="95"/>
                  </a:lnTo>
                  <a:lnTo>
                    <a:pt x="1134" y="0"/>
                  </a:lnTo>
                  <a:lnTo>
                    <a:pt x="1435" y="0"/>
                  </a:lnTo>
                  <a:lnTo>
                    <a:pt x="1435" y="204"/>
                  </a:lnTo>
                  <a:lnTo>
                    <a:pt x="1654" y="204"/>
                  </a:lnTo>
                </a:path>
              </a:pathLst>
            </a:custGeom>
            <a:noFill/>
            <a:ln w="38100" cap="rnd">
              <a:solidFill>
                <a:srgbClr val="CB3C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" name="Group 31"/>
            <p:cNvGrpSpPr>
              <a:grpSpLocks/>
            </p:cNvGrpSpPr>
            <p:nvPr/>
          </p:nvGrpSpPr>
          <p:grpSpPr bwMode="auto">
            <a:xfrm>
              <a:off x="477" y="1528"/>
              <a:ext cx="2004" cy="1592"/>
              <a:chOff x="477" y="1444"/>
              <a:chExt cx="2004" cy="1592"/>
            </a:xfrm>
          </p:grpSpPr>
          <p:sp>
            <p:nvSpPr>
              <p:cNvPr id="7231" name="Freeform 32"/>
              <p:cNvSpPr>
                <a:spLocks/>
              </p:cNvSpPr>
              <p:nvPr/>
            </p:nvSpPr>
            <p:spPr bwMode="auto">
              <a:xfrm>
                <a:off x="477" y="3014"/>
                <a:ext cx="2004" cy="22"/>
              </a:xfrm>
              <a:custGeom>
                <a:avLst/>
                <a:gdLst>
                  <a:gd name="T0" fmla="*/ 2003 w 2004"/>
                  <a:gd name="T1" fmla="*/ 21 h 22"/>
                  <a:gd name="T2" fmla="*/ 0 w 2004"/>
                  <a:gd name="T3" fmla="*/ 21 h 22"/>
                  <a:gd name="T4" fmla="*/ 0 w 2004"/>
                  <a:gd name="T5" fmla="*/ 0 h 22"/>
                  <a:gd name="T6" fmla="*/ 2003 w 2004"/>
                  <a:gd name="T7" fmla="*/ 0 h 22"/>
                  <a:gd name="T8" fmla="*/ 2003 w 2004"/>
                  <a:gd name="T9" fmla="*/ 21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004"/>
                  <a:gd name="T16" fmla="*/ 0 h 22"/>
                  <a:gd name="T17" fmla="*/ 2004 w 2004"/>
                  <a:gd name="T18" fmla="*/ 22 h 2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004" h="22">
                    <a:moveTo>
                      <a:pt x="2003" y="21"/>
                    </a:moveTo>
                    <a:lnTo>
                      <a:pt x="0" y="21"/>
                    </a:lnTo>
                    <a:lnTo>
                      <a:pt x="0" y="0"/>
                    </a:lnTo>
                    <a:lnTo>
                      <a:pt x="2003" y="0"/>
                    </a:lnTo>
                    <a:lnTo>
                      <a:pt x="2003" y="21"/>
                    </a:lnTo>
                  </a:path>
                </a:pathLst>
              </a:custGeom>
              <a:solidFill>
                <a:srgbClr val="047870"/>
              </a:solidFill>
              <a:ln w="254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32" name="Freeform 33"/>
              <p:cNvSpPr>
                <a:spLocks/>
              </p:cNvSpPr>
              <p:nvPr/>
            </p:nvSpPr>
            <p:spPr bwMode="auto">
              <a:xfrm>
                <a:off x="477" y="1444"/>
                <a:ext cx="23" cy="1592"/>
              </a:xfrm>
              <a:custGeom>
                <a:avLst/>
                <a:gdLst>
                  <a:gd name="T0" fmla="*/ 22 w 23"/>
                  <a:gd name="T1" fmla="*/ 0 h 1592"/>
                  <a:gd name="T2" fmla="*/ 22 w 23"/>
                  <a:gd name="T3" fmla="*/ 1591 h 1592"/>
                  <a:gd name="T4" fmla="*/ 0 w 23"/>
                  <a:gd name="T5" fmla="*/ 1591 h 1592"/>
                  <a:gd name="T6" fmla="*/ 0 w 23"/>
                  <a:gd name="T7" fmla="*/ 0 h 1592"/>
                  <a:gd name="T8" fmla="*/ 22 w 23"/>
                  <a:gd name="T9" fmla="*/ 0 h 15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3"/>
                  <a:gd name="T16" fmla="*/ 0 h 1592"/>
                  <a:gd name="T17" fmla="*/ 23 w 23"/>
                  <a:gd name="T18" fmla="*/ 1592 h 15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3" h="1592">
                    <a:moveTo>
                      <a:pt x="22" y="0"/>
                    </a:moveTo>
                    <a:lnTo>
                      <a:pt x="22" y="1591"/>
                    </a:lnTo>
                    <a:lnTo>
                      <a:pt x="0" y="1591"/>
                    </a:lnTo>
                    <a:lnTo>
                      <a:pt x="0" y="0"/>
                    </a:lnTo>
                    <a:lnTo>
                      <a:pt x="22" y="0"/>
                    </a:lnTo>
                  </a:path>
                </a:pathLst>
              </a:custGeom>
              <a:solidFill>
                <a:srgbClr val="047870"/>
              </a:solidFill>
              <a:ln w="254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230" name="Rectangle 34"/>
            <p:cNvSpPr>
              <a:spLocks noChangeArrowheads="1"/>
            </p:cNvSpPr>
            <p:nvPr/>
          </p:nvSpPr>
          <p:spPr bwMode="auto">
            <a:xfrm>
              <a:off x="682" y="1226"/>
              <a:ext cx="1591" cy="1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Comic Sans MS" pitchFamily="66" charset="0"/>
                </a:rPr>
                <a:t>TOTAL UTILITY</a:t>
              </a: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>
            <a:off x="4894263" y="2000250"/>
            <a:ext cx="3409950" cy="4078288"/>
            <a:chOff x="3014" y="1222"/>
            <a:chExt cx="2475" cy="2432"/>
          </a:xfrm>
        </p:grpSpPr>
        <p:sp>
          <p:nvSpPr>
            <p:cNvPr id="7173" name="Freeform 36"/>
            <p:cNvSpPr>
              <a:spLocks/>
            </p:cNvSpPr>
            <p:nvPr/>
          </p:nvSpPr>
          <p:spPr bwMode="auto">
            <a:xfrm>
              <a:off x="3249" y="1528"/>
              <a:ext cx="2004" cy="1565"/>
            </a:xfrm>
            <a:custGeom>
              <a:avLst/>
              <a:gdLst>
                <a:gd name="T0" fmla="*/ 2003 w 2004"/>
                <a:gd name="T1" fmla="*/ 1564 h 1565"/>
                <a:gd name="T2" fmla="*/ 2003 w 2004"/>
                <a:gd name="T3" fmla="*/ 0 h 1565"/>
                <a:gd name="T4" fmla="*/ 0 w 2004"/>
                <a:gd name="T5" fmla="*/ 0 h 1565"/>
                <a:gd name="T6" fmla="*/ 0 w 2004"/>
                <a:gd name="T7" fmla="*/ 1564 h 1565"/>
                <a:gd name="T8" fmla="*/ 2003 w 2004"/>
                <a:gd name="T9" fmla="*/ 1564 h 15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04"/>
                <a:gd name="T16" fmla="*/ 0 h 1565"/>
                <a:gd name="T17" fmla="*/ 2004 w 2004"/>
                <a:gd name="T18" fmla="*/ 1565 h 156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04" h="1565">
                  <a:moveTo>
                    <a:pt x="2003" y="1564"/>
                  </a:moveTo>
                  <a:lnTo>
                    <a:pt x="2003" y="0"/>
                  </a:lnTo>
                  <a:lnTo>
                    <a:pt x="0" y="0"/>
                  </a:lnTo>
                  <a:lnTo>
                    <a:pt x="0" y="1564"/>
                  </a:lnTo>
                  <a:lnTo>
                    <a:pt x="2003" y="1564"/>
                  </a:lnTo>
                </a:path>
              </a:pathLst>
            </a:custGeom>
            <a:solidFill>
              <a:srgbClr val="F5E6BE"/>
            </a:solidFill>
            <a:ln w="12700" cap="rnd">
              <a:solidFill>
                <a:schemeClr val="fol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74" name="Rectangle 37"/>
            <p:cNvSpPr>
              <a:spLocks noChangeArrowheads="1"/>
            </p:cNvSpPr>
            <p:nvPr/>
          </p:nvSpPr>
          <p:spPr bwMode="auto">
            <a:xfrm rot="-5400000">
              <a:off x="2647" y="2211"/>
              <a:ext cx="944" cy="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algn="ctr" eaLnBrk="0" hangingPunct="0">
                <a:lnSpc>
                  <a:spcPct val="80000"/>
                </a:lnSpc>
              </a:pPr>
              <a:r>
                <a:rPr lang="en-US" sz="1600">
                  <a:solidFill>
                    <a:srgbClr val="000000"/>
                  </a:solidFill>
                  <a:latin typeface="Comic Sans MS" pitchFamily="66" charset="0"/>
                </a:rPr>
                <a:t>Marginal Utility</a:t>
              </a:r>
            </a:p>
          </p:txBody>
        </p:sp>
        <p:sp>
          <p:nvSpPr>
            <p:cNvPr id="7175" name="Rectangle 38"/>
            <p:cNvSpPr>
              <a:spLocks noChangeArrowheads="1"/>
            </p:cNvSpPr>
            <p:nvPr/>
          </p:nvSpPr>
          <p:spPr bwMode="auto">
            <a:xfrm>
              <a:off x="3452" y="3141"/>
              <a:ext cx="169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7176" name="Rectangle 39"/>
            <p:cNvSpPr>
              <a:spLocks noChangeArrowheads="1"/>
            </p:cNvSpPr>
            <p:nvPr/>
          </p:nvSpPr>
          <p:spPr bwMode="auto">
            <a:xfrm>
              <a:off x="3178" y="3141"/>
              <a:ext cx="169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7177" name="Rectangle 40"/>
            <p:cNvSpPr>
              <a:spLocks noChangeArrowheads="1"/>
            </p:cNvSpPr>
            <p:nvPr/>
          </p:nvSpPr>
          <p:spPr bwMode="auto">
            <a:xfrm>
              <a:off x="3762" y="3141"/>
              <a:ext cx="169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7178" name="Rectangle 41"/>
            <p:cNvSpPr>
              <a:spLocks noChangeArrowheads="1"/>
            </p:cNvSpPr>
            <p:nvPr/>
          </p:nvSpPr>
          <p:spPr bwMode="auto">
            <a:xfrm>
              <a:off x="4045" y="3141"/>
              <a:ext cx="170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3</a:t>
              </a:r>
            </a:p>
          </p:txBody>
        </p:sp>
        <p:sp>
          <p:nvSpPr>
            <p:cNvPr id="7179" name="Rectangle 42"/>
            <p:cNvSpPr>
              <a:spLocks noChangeArrowheads="1"/>
            </p:cNvSpPr>
            <p:nvPr/>
          </p:nvSpPr>
          <p:spPr bwMode="auto">
            <a:xfrm>
              <a:off x="4326" y="3141"/>
              <a:ext cx="170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4</a:t>
              </a:r>
            </a:p>
          </p:txBody>
        </p:sp>
        <p:sp>
          <p:nvSpPr>
            <p:cNvPr id="7180" name="Rectangle 43"/>
            <p:cNvSpPr>
              <a:spLocks noChangeArrowheads="1"/>
            </p:cNvSpPr>
            <p:nvPr/>
          </p:nvSpPr>
          <p:spPr bwMode="auto">
            <a:xfrm>
              <a:off x="3884" y="3468"/>
              <a:ext cx="731" cy="18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algn="ctr" eaLnBrk="0" hangingPunct="0">
                <a:lnSpc>
                  <a:spcPct val="80000"/>
                </a:lnSpc>
              </a:pPr>
              <a:r>
                <a:rPr lang="en-US" sz="1800">
                  <a:solidFill>
                    <a:srgbClr val="000000"/>
                  </a:solidFill>
                  <a:latin typeface="Arial" pitchFamily="34" charset="0"/>
                </a:rPr>
                <a:t>Quantity </a:t>
              </a:r>
            </a:p>
          </p:txBody>
        </p:sp>
        <p:sp>
          <p:nvSpPr>
            <p:cNvPr id="7181" name="Freeform 44"/>
            <p:cNvSpPr>
              <a:spLocks/>
            </p:cNvSpPr>
            <p:nvPr/>
          </p:nvSpPr>
          <p:spPr bwMode="auto">
            <a:xfrm>
              <a:off x="3263" y="2552"/>
              <a:ext cx="1717" cy="704"/>
            </a:xfrm>
            <a:custGeom>
              <a:avLst/>
              <a:gdLst>
                <a:gd name="T0" fmla="*/ 0 w 1717"/>
                <a:gd name="T1" fmla="*/ 554 h 704"/>
                <a:gd name="T2" fmla="*/ 1716 w 1717"/>
                <a:gd name="T3" fmla="*/ 554 h 704"/>
                <a:gd name="T4" fmla="*/ 1716 w 1717"/>
                <a:gd name="T5" fmla="*/ 703 h 704"/>
                <a:gd name="T6" fmla="*/ 1430 w 1717"/>
                <a:gd name="T7" fmla="*/ 703 h 704"/>
                <a:gd name="T8" fmla="*/ 1430 w 1717"/>
                <a:gd name="T9" fmla="*/ 473 h 704"/>
                <a:gd name="T10" fmla="*/ 1144 w 1717"/>
                <a:gd name="T11" fmla="*/ 473 h 704"/>
                <a:gd name="T12" fmla="*/ 1144 w 1717"/>
                <a:gd name="T13" fmla="*/ 338 h 704"/>
                <a:gd name="T14" fmla="*/ 844 w 1717"/>
                <a:gd name="T15" fmla="*/ 338 h 704"/>
                <a:gd name="T16" fmla="*/ 844 w 1717"/>
                <a:gd name="T17" fmla="*/ 216 h 704"/>
                <a:gd name="T18" fmla="*/ 572 w 1717"/>
                <a:gd name="T19" fmla="*/ 216 h 704"/>
                <a:gd name="T20" fmla="*/ 572 w 1717"/>
                <a:gd name="T21" fmla="*/ 94 h 704"/>
                <a:gd name="T22" fmla="*/ 286 w 1717"/>
                <a:gd name="T23" fmla="*/ 94 h 704"/>
                <a:gd name="T24" fmla="*/ 286 w 1717"/>
                <a:gd name="T25" fmla="*/ 0 h 704"/>
                <a:gd name="T26" fmla="*/ 0 w 1717"/>
                <a:gd name="T27" fmla="*/ 0 h 704"/>
                <a:gd name="T28" fmla="*/ 0 w 1717"/>
                <a:gd name="T29" fmla="*/ 554 h 70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7"/>
                <a:gd name="T46" fmla="*/ 0 h 704"/>
                <a:gd name="T47" fmla="*/ 1717 w 1717"/>
                <a:gd name="T48" fmla="*/ 704 h 70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7" h="704">
                  <a:moveTo>
                    <a:pt x="0" y="554"/>
                  </a:moveTo>
                  <a:lnTo>
                    <a:pt x="1716" y="554"/>
                  </a:lnTo>
                  <a:lnTo>
                    <a:pt x="1716" y="703"/>
                  </a:lnTo>
                  <a:lnTo>
                    <a:pt x="1430" y="703"/>
                  </a:lnTo>
                  <a:lnTo>
                    <a:pt x="1430" y="473"/>
                  </a:lnTo>
                  <a:lnTo>
                    <a:pt x="1144" y="473"/>
                  </a:lnTo>
                  <a:lnTo>
                    <a:pt x="1144" y="338"/>
                  </a:lnTo>
                  <a:lnTo>
                    <a:pt x="844" y="338"/>
                  </a:lnTo>
                  <a:lnTo>
                    <a:pt x="844" y="216"/>
                  </a:lnTo>
                  <a:lnTo>
                    <a:pt x="572" y="216"/>
                  </a:lnTo>
                  <a:lnTo>
                    <a:pt x="572" y="94"/>
                  </a:lnTo>
                  <a:lnTo>
                    <a:pt x="286" y="94"/>
                  </a:lnTo>
                  <a:lnTo>
                    <a:pt x="286" y="0"/>
                  </a:lnTo>
                  <a:lnTo>
                    <a:pt x="0" y="0"/>
                  </a:lnTo>
                  <a:lnTo>
                    <a:pt x="0" y="554"/>
                  </a:lnTo>
                </a:path>
              </a:pathLst>
            </a:custGeom>
            <a:solidFill>
              <a:srgbClr val="D4BCD6"/>
            </a:solidFill>
            <a:ln w="25400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82" name="Line 45"/>
            <p:cNvSpPr>
              <a:spLocks noChangeShapeType="1"/>
            </p:cNvSpPr>
            <p:nvPr/>
          </p:nvSpPr>
          <p:spPr bwMode="auto">
            <a:xfrm>
              <a:off x="3536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3" name="Line 46"/>
            <p:cNvSpPr>
              <a:spLocks noChangeShapeType="1"/>
            </p:cNvSpPr>
            <p:nvPr/>
          </p:nvSpPr>
          <p:spPr bwMode="auto">
            <a:xfrm>
              <a:off x="3837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4" name="Line 47"/>
            <p:cNvSpPr>
              <a:spLocks noChangeShapeType="1"/>
            </p:cNvSpPr>
            <p:nvPr/>
          </p:nvSpPr>
          <p:spPr bwMode="auto">
            <a:xfrm>
              <a:off x="4124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5" name="Line 48"/>
            <p:cNvSpPr>
              <a:spLocks noChangeShapeType="1"/>
            </p:cNvSpPr>
            <p:nvPr/>
          </p:nvSpPr>
          <p:spPr bwMode="auto">
            <a:xfrm>
              <a:off x="4411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6" name="Line 49"/>
            <p:cNvSpPr>
              <a:spLocks noChangeShapeType="1"/>
            </p:cNvSpPr>
            <p:nvPr/>
          </p:nvSpPr>
          <p:spPr bwMode="auto">
            <a:xfrm>
              <a:off x="4698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7" name="Line 50"/>
            <p:cNvSpPr>
              <a:spLocks noChangeShapeType="1"/>
            </p:cNvSpPr>
            <p:nvPr/>
          </p:nvSpPr>
          <p:spPr bwMode="auto">
            <a:xfrm>
              <a:off x="4985" y="1532"/>
              <a:ext cx="0" cy="1562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8" name="Line 51"/>
            <p:cNvSpPr>
              <a:spLocks noChangeShapeType="1"/>
            </p:cNvSpPr>
            <p:nvPr/>
          </p:nvSpPr>
          <p:spPr bwMode="auto">
            <a:xfrm>
              <a:off x="3267" y="2797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89" name="Line 52"/>
            <p:cNvSpPr>
              <a:spLocks noChangeShapeType="1"/>
            </p:cNvSpPr>
            <p:nvPr/>
          </p:nvSpPr>
          <p:spPr bwMode="auto">
            <a:xfrm>
              <a:off x="3267" y="2511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0" name="Line 53"/>
            <p:cNvSpPr>
              <a:spLocks noChangeShapeType="1"/>
            </p:cNvSpPr>
            <p:nvPr/>
          </p:nvSpPr>
          <p:spPr bwMode="auto">
            <a:xfrm>
              <a:off x="3267" y="2224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1" name="Line 54"/>
            <p:cNvSpPr>
              <a:spLocks noChangeShapeType="1"/>
            </p:cNvSpPr>
            <p:nvPr/>
          </p:nvSpPr>
          <p:spPr bwMode="auto">
            <a:xfrm>
              <a:off x="3267" y="1937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2" name="Line 55"/>
            <p:cNvSpPr>
              <a:spLocks noChangeShapeType="1"/>
            </p:cNvSpPr>
            <p:nvPr/>
          </p:nvSpPr>
          <p:spPr bwMode="auto">
            <a:xfrm>
              <a:off x="3267" y="1651"/>
              <a:ext cx="1987" cy="0"/>
            </a:xfrm>
            <a:prstGeom prst="line">
              <a:avLst/>
            </a:prstGeom>
            <a:noFill/>
            <a:ln w="12700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3" name="Freeform 56"/>
            <p:cNvSpPr>
              <a:spLocks/>
            </p:cNvSpPr>
            <p:nvPr/>
          </p:nvSpPr>
          <p:spPr bwMode="auto">
            <a:xfrm>
              <a:off x="3263" y="2552"/>
              <a:ext cx="1723" cy="710"/>
            </a:xfrm>
            <a:custGeom>
              <a:avLst/>
              <a:gdLst>
                <a:gd name="T0" fmla="*/ 0 w 1723"/>
                <a:gd name="T1" fmla="*/ 0 h 710"/>
                <a:gd name="T2" fmla="*/ 273 w 1723"/>
                <a:gd name="T3" fmla="*/ 0 h 710"/>
                <a:gd name="T4" fmla="*/ 273 w 1723"/>
                <a:gd name="T5" fmla="*/ 95 h 710"/>
                <a:gd name="T6" fmla="*/ 560 w 1723"/>
                <a:gd name="T7" fmla="*/ 95 h 710"/>
                <a:gd name="T8" fmla="*/ 560 w 1723"/>
                <a:gd name="T9" fmla="*/ 218 h 710"/>
                <a:gd name="T10" fmla="*/ 847 w 1723"/>
                <a:gd name="T11" fmla="*/ 218 h 710"/>
                <a:gd name="T12" fmla="*/ 847 w 1723"/>
                <a:gd name="T13" fmla="*/ 341 h 710"/>
                <a:gd name="T14" fmla="*/ 1134 w 1723"/>
                <a:gd name="T15" fmla="*/ 341 h 710"/>
                <a:gd name="T16" fmla="*/ 1134 w 1723"/>
                <a:gd name="T17" fmla="*/ 477 h 710"/>
                <a:gd name="T18" fmla="*/ 1421 w 1723"/>
                <a:gd name="T19" fmla="*/ 477 h 710"/>
                <a:gd name="T20" fmla="*/ 1421 w 1723"/>
                <a:gd name="T21" fmla="*/ 709 h 710"/>
                <a:gd name="T22" fmla="*/ 1722 w 1723"/>
                <a:gd name="T23" fmla="*/ 709 h 710"/>
                <a:gd name="T24" fmla="*/ 1722 w 1723"/>
                <a:gd name="T25" fmla="*/ 559 h 71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723"/>
                <a:gd name="T40" fmla="*/ 0 h 710"/>
                <a:gd name="T41" fmla="*/ 1723 w 1723"/>
                <a:gd name="T42" fmla="*/ 710 h 710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723" h="710">
                  <a:moveTo>
                    <a:pt x="0" y="0"/>
                  </a:moveTo>
                  <a:lnTo>
                    <a:pt x="273" y="0"/>
                  </a:lnTo>
                  <a:lnTo>
                    <a:pt x="273" y="95"/>
                  </a:lnTo>
                  <a:lnTo>
                    <a:pt x="560" y="95"/>
                  </a:lnTo>
                  <a:lnTo>
                    <a:pt x="560" y="218"/>
                  </a:lnTo>
                  <a:lnTo>
                    <a:pt x="847" y="218"/>
                  </a:lnTo>
                  <a:lnTo>
                    <a:pt x="847" y="341"/>
                  </a:lnTo>
                  <a:lnTo>
                    <a:pt x="1134" y="341"/>
                  </a:lnTo>
                  <a:lnTo>
                    <a:pt x="1134" y="477"/>
                  </a:lnTo>
                  <a:lnTo>
                    <a:pt x="1421" y="477"/>
                  </a:lnTo>
                  <a:lnTo>
                    <a:pt x="1421" y="709"/>
                  </a:lnTo>
                  <a:lnTo>
                    <a:pt x="1722" y="709"/>
                  </a:lnTo>
                  <a:lnTo>
                    <a:pt x="1722" y="559"/>
                  </a:lnTo>
                </a:path>
              </a:pathLst>
            </a:custGeom>
            <a:noFill/>
            <a:ln w="38100" cap="rnd">
              <a:solidFill>
                <a:srgbClr val="CB3C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5" name="Group 57"/>
            <p:cNvGrpSpPr>
              <a:grpSpLocks/>
            </p:cNvGrpSpPr>
            <p:nvPr/>
          </p:nvGrpSpPr>
          <p:grpSpPr bwMode="auto">
            <a:xfrm>
              <a:off x="3249" y="1528"/>
              <a:ext cx="2004" cy="1592"/>
              <a:chOff x="3249" y="1444"/>
              <a:chExt cx="2004" cy="1592"/>
            </a:xfrm>
          </p:grpSpPr>
          <p:sp>
            <p:nvSpPr>
              <p:cNvPr id="7202" name="Freeform 58"/>
              <p:cNvSpPr>
                <a:spLocks/>
              </p:cNvSpPr>
              <p:nvPr/>
            </p:nvSpPr>
            <p:spPr bwMode="auto">
              <a:xfrm>
                <a:off x="3249" y="3014"/>
                <a:ext cx="2004" cy="22"/>
              </a:xfrm>
              <a:custGeom>
                <a:avLst/>
                <a:gdLst>
                  <a:gd name="T0" fmla="*/ 2003 w 2004"/>
                  <a:gd name="T1" fmla="*/ 21 h 22"/>
                  <a:gd name="T2" fmla="*/ 0 w 2004"/>
                  <a:gd name="T3" fmla="*/ 21 h 22"/>
                  <a:gd name="T4" fmla="*/ 0 w 2004"/>
                  <a:gd name="T5" fmla="*/ 0 h 22"/>
                  <a:gd name="T6" fmla="*/ 2003 w 2004"/>
                  <a:gd name="T7" fmla="*/ 0 h 22"/>
                  <a:gd name="T8" fmla="*/ 2003 w 2004"/>
                  <a:gd name="T9" fmla="*/ 21 h 2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004"/>
                  <a:gd name="T16" fmla="*/ 0 h 22"/>
                  <a:gd name="T17" fmla="*/ 2004 w 2004"/>
                  <a:gd name="T18" fmla="*/ 22 h 2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004" h="22">
                    <a:moveTo>
                      <a:pt x="2003" y="21"/>
                    </a:moveTo>
                    <a:lnTo>
                      <a:pt x="0" y="21"/>
                    </a:lnTo>
                    <a:lnTo>
                      <a:pt x="0" y="0"/>
                    </a:lnTo>
                    <a:lnTo>
                      <a:pt x="2003" y="0"/>
                    </a:lnTo>
                    <a:lnTo>
                      <a:pt x="2003" y="21"/>
                    </a:lnTo>
                  </a:path>
                </a:pathLst>
              </a:custGeom>
              <a:solidFill>
                <a:srgbClr val="047870"/>
              </a:solidFill>
              <a:ln w="254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03" name="Freeform 59"/>
              <p:cNvSpPr>
                <a:spLocks/>
              </p:cNvSpPr>
              <p:nvPr/>
            </p:nvSpPr>
            <p:spPr bwMode="auto">
              <a:xfrm>
                <a:off x="3249" y="1444"/>
                <a:ext cx="23" cy="1592"/>
              </a:xfrm>
              <a:custGeom>
                <a:avLst/>
                <a:gdLst>
                  <a:gd name="T0" fmla="*/ 22 w 23"/>
                  <a:gd name="T1" fmla="*/ 0 h 1592"/>
                  <a:gd name="T2" fmla="*/ 22 w 23"/>
                  <a:gd name="T3" fmla="*/ 1591 h 1592"/>
                  <a:gd name="T4" fmla="*/ 0 w 23"/>
                  <a:gd name="T5" fmla="*/ 1591 h 1592"/>
                  <a:gd name="T6" fmla="*/ 0 w 23"/>
                  <a:gd name="T7" fmla="*/ 0 h 1592"/>
                  <a:gd name="T8" fmla="*/ 22 w 23"/>
                  <a:gd name="T9" fmla="*/ 0 h 15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3"/>
                  <a:gd name="T16" fmla="*/ 0 h 1592"/>
                  <a:gd name="T17" fmla="*/ 23 w 23"/>
                  <a:gd name="T18" fmla="*/ 1592 h 159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3" h="1592">
                    <a:moveTo>
                      <a:pt x="22" y="0"/>
                    </a:moveTo>
                    <a:lnTo>
                      <a:pt x="22" y="1591"/>
                    </a:lnTo>
                    <a:lnTo>
                      <a:pt x="0" y="1591"/>
                    </a:lnTo>
                    <a:lnTo>
                      <a:pt x="0" y="0"/>
                    </a:lnTo>
                    <a:lnTo>
                      <a:pt x="22" y="0"/>
                    </a:lnTo>
                  </a:path>
                </a:pathLst>
              </a:custGeom>
              <a:solidFill>
                <a:srgbClr val="047870"/>
              </a:solidFill>
              <a:ln w="25400" cap="rnd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195" name="Rectangle 60"/>
            <p:cNvSpPr>
              <a:spLocks noChangeArrowheads="1"/>
            </p:cNvSpPr>
            <p:nvPr/>
          </p:nvSpPr>
          <p:spPr bwMode="auto">
            <a:xfrm rot="1440000">
              <a:off x="3265" y="2423"/>
              <a:ext cx="2155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1900">
                  <a:solidFill>
                    <a:srgbClr val="000000"/>
                  </a:solidFill>
                  <a:latin typeface="Comic Sans MS" pitchFamily="66" charset="0"/>
                </a:rPr>
                <a:t>Dimin</a:t>
              </a:r>
              <a:r>
                <a:rPr lang="en-US" sz="1900">
                  <a:solidFill>
                    <a:srgbClr val="000000"/>
                  </a:solidFill>
                  <a:latin typeface="Arial" pitchFamily="34" charset="0"/>
                </a:rPr>
                <a:t>is</a:t>
              </a: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hing </a:t>
              </a:r>
              <a:r>
                <a:rPr lang="en-US" sz="1800">
                  <a:solidFill>
                    <a:srgbClr val="000000"/>
                  </a:solidFill>
                  <a:latin typeface="Arial" pitchFamily="34" charset="0"/>
                </a:rPr>
                <a:t>marginal</a:t>
              </a: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 utility</a:t>
              </a:r>
            </a:p>
          </p:txBody>
        </p:sp>
        <p:sp>
          <p:nvSpPr>
            <p:cNvPr id="7196" name="Rectangle 61"/>
            <p:cNvSpPr>
              <a:spLocks noChangeArrowheads="1"/>
            </p:cNvSpPr>
            <p:nvPr/>
          </p:nvSpPr>
          <p:spPr bwMode="auto">
            <a:xfrm>
              <a:off x="4610" y="3142"/>
              <a:ext cx="169" cy="2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5</a:t>
              </a:r>
            </a:p>
          </p:txBody>
        </p:sp>
        <p:sp>
          <p:nvSpPr>
            <p:cNvPr id="7197" name="Rectangle 62"/>
            <p:cNvSpPr>
              <a:spLocks noChangeArrowheads="1"/>
            </p:cNvSpPr>
            <p:nvPr/>
          </p:nvSpPr>
          <p:spPr bwMode="auto">
            <a:xfrm>
              <a:off x="4899" y="3142"/>
              <a:ext cx="169" cy="2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6</a:t>
              </a:r>
            </a:p>
          </p:txBody>
        </p:sp>
        <p:sp>
          <p:nvSpPr>
            <p:cNvPr id="7198" name="Line 63"/>
            <p:cNvSpPr>
              <a:spLocks noChangeShapeType="1"/>
            </p:cNvSpPr>
            <p:nvPr/>
          </p:nvSpPr>
          <p:spPr bwMode="auto">
            <a:xfrm>
              <a:off x="3503" y="2287"/>
              <a:ext cx="1296" cy="543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99" name="Rectangle 64"/>
            <p:cNvSpPr>
              <a:spLocks noChangeArrowheads="1"/>
            </p:cNvSpPr>
            <p:nvPr/>
          </p:nvSpPr>
          <p:spPr bwMode="auto">
            <a:xfrm>
              <a:off x="4576" y="1731"/>
              <a:ext cx="913" cy="49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Negative marginal utility</a:t>
              </a:r>
            </a:p>
          </p:txBody>
        </p:sp>
        <p:sp>
          <p:nvSpPr>
            <p:cNvPr id="7200" name="Line 65"/>
            <p:cNvSpPr>
              <a:spLocks noChangeShapeType="1"/>
            </p:cNvSpPr>
            <p:nvPr/>
          </p:nvSpPr>
          <p:spPr bwMode="auto">
            <a:xfrm flipH="1">
              <a:off x="4831" y="2222"/>
              <a:ext cx="14" cy="98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01" name="Rectangle 66"/>
            <p:cNvSpPr>
              <a:spLocks noChangeArrowheads="1"/>
            </p:cNvSpPr>
            <p:nvPr/>
          </p:nvSpPr>
          <p:spPr bwMode="auto">
            <a:xfrm>
              <a:off x="3336" y="1222"/>
              <a:ext cx="1827" cy="2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46038" tIns="46038" rIns="46038" bIns="46038" anchor="ctr" anchorCtr="1">
              <a:spAutoFit/>
            </a:bodyPr>
            <a:lstStyle/>
            <a:p>
              <a:pPr eaLnBrk="0" hangingPunct="0">
                <a:lnSpc>
                  <a:spcPct val="80000"/>
                </a:lnSpc>
              </a:pPr>
              <a:r>
                <a:rPr lang="en-US" sz="2000">
                  <a:solidFill>
                    <a:srgbClr val="000000"/>
                  </a:solidFill>
                  <a:latin typeface="Comic Sans MS" pitchFamily="66" charset="0"/>
                </a:rPr>
                <a:t>MARGINAL</a:t>
              </a:r>
              <a:r>
                <a:rPr lang="en-US" sz="2000">
                  <a:solidFill>
                    <a:srgbClr val="000000"/>
                  </a:solidFill>
                  <a:latin typeface="Arial" pitchFamily="34" charset="0"/>
                </a:rPr>
                <a:t> UTILITY</a:t>
              </a:r>
            </a:p>
          </p:txBody>
        </p:sp>
      </p:grpSp>
      <p:pic>
        <p:nvPicPr>
          <p:cNvPr id="65" name="~PP1642.WAV">
            <a:hlinkClick r:id="" action="ppaction://media"/>
          </p:cNvPr>
          <p:cNvPicPr>
            <a:picLocks noRot="1" noChangeAspect="1"/>
          </p:cNvPicPr>
          <p:nvPr>
            <a:wavAudioFile r:embed="rId2" name="~PP1642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4837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2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Line 44"/>
          <p:cNvSpPr>
            <a:spLocks noChangeShapeType="1"/>
          </p:cNvSpPr>
          <p:nvPr/>
        </p:nvSpPr>
        <p:spPr bwMode="auto">
          <a:xfrm>
            <a:off x="2209800" y="762000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5" name="Line 45"/>
          <p:cNvSpPr>
            <a:spLocks noChangeShapeType="1"/>
          </p:cNvSpPr>
          <p:nvPr/>
        </p:nvSpPr>
        <p:spPr bwMode="auto">
          <a:xfrm>
            <a:off x="2209800" y="3124200"/>
            <a:ext cx="3581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6" name="Freeform 46"/>
          <p:cNvSpPr>
            <a:spLocks/>
          </p:cNvSpPr>
          <p:nvPr/>
        </p:nvSpPr>
        <p:spPr bwMode="auto">
          <a:xfrm>
            <a:off x="2209800" y="419100"/>
            <a:ext cx="3070225" cy="2705100"/>
          </a:xfrm>
          <a:custGeom>
            <a:avLst/>
            <a:gdLst>
              <a:gd name="T0" fmla="*/ 0 w 2016"/>
              <a:gd name="T1" fmla="*/ 2147483647 h 2256"/>
              <a:gd name="T2" fmla="*/ 1113270397 w 2016"/>
              <a:gd name="T3" fmla="*/ 2147483647 h 2256"/>
              <a:gd name="T4" fmla="*/ 1781233397 w 2016"/>
              <a:gd name="T5" fmla="*/ 1794332462 h 2256"/>
              <a:gd name="T6" fmla="*/ 2147483647 w 2016"/>
              <a:gd name="T7" fmla="*/ 690127847 h 2256"/>
              <a:gd name="T8" fmla="*/ 2147483647 w 2016"/>
              <a:gd name="T9" fmla="*/ 69012414 h 2256"/>
              <a:gd name="T10" fmla="*/ 2147483647 w 2016"/>
              <a:gd name="T11" fmla="*/ 276050854 h 225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016"/>
              <a:gd name="T19" fmla="*/ 0 h 2256"/>
              <a:gd name="T20" fmla="*/ 2016 w 2016"/>
              <a:gd name="T21" fmla="*/ 2256 h 225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016" h="2256">
                <a:moveTo>
                  <a:pt x="0" y="2256"/>
                </a:moveTo>
                <a:cubicBezTo>
                  <a:pt x="176" y="2220"/>
                  <a:pt x="352" y="2184"/>
                  <a:pt x="480" y="2016"/>
                </a:cubicBezTo>
                <a:cubicBezTo>
                  <a:pt x="608" y="1848"/>
                  <a:pt x="680" y="1504"/>
                  <a:pt x="768" y="1248"/>
                </a:cubicBezTo>
                <a:cubicBezTo>
                  <a:pt x="856" y="992"/>
                  <a:pt x="880" y="680"/>
                  <a:pt x="1008" y="480"/>
                </a:cubicBezTo>
                <a:cubicBezTo>
                  <a:pt x="1136" y="280"/>
                  <a:pt x="1368" y="96"/>
                  <a:pt x="1536" y="48"/>
                </a:cubicBezTo>
                <a:cubicBezTo>
                  <a:pt x="1704" y="0"/>
                  <a:pt x="1860" y="96"/>
                  <a:pt x="2016" y="192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7" name="Line 47"/>
          <p:cNvSpPr>
            <a:spLocks noChangeShapeType="1"/>
          </p:cNvSpPr>
          <p:nvPr/>
        </p:nvSpPr>
        <p:spPr bwMode="auto">
          <a:xfrm>
            <a:off x="2209800" y="3886200"/>
            <a:ext cx="0" cy="2057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8" name="Line 48"/>
          <p:cNvSpPr>
            <a:spLocks noChangeShapeType="1"/>
          </p:cNvSpPr>
          <p:nvPr/>
        </p:nvSpPr>
        <p:spPr bwMode="auto">
          <a:xfrm>
            <a:off x="2209800" y="5943600"/>
            <a:ext cx="3810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9" name="Line 49"/>
          <p:cNvSpPr>
            <a:spLocks noChangeShapeType="1"/>
          </p:cNvSpPr>
          <p:nvPr/>
        </p:nvSpPr>
        <p:spPr bwMode="auto">
          <a:xfrm>
            <a:off x="3429000" y="1828800"/>
            <a:ext cx="0" cy="41148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0" name="Arc 50"/>
          <p:cNvSpPr>
            <a:spLocks/>
          </p:cNvSpPr>
          <p:nvPr/>
        </p:nvSpPr>
        <p:spPr bwMode="auto">
          <a:xfrm flipH="1">
            <a:off x="2209800" y="4191000"/>
            <a:ext cx="1219200" cy="1828800"/>
          </a:xfrm>
          <a:custGeom>
            <a:avLst/>
            <a:gdLst>
              <a:gd name="T0" fmla="*/ 0 w 21588"/>
              <a:gd name="T1" fmla="*/ 0 h 21600"/>
              <a:gd name="T2" fmla="*/ 2147483647 w 21588"/>
              <a:gd name="T3" fmla="*/ 2147483647 h 21600"/>
              <a:gd name="T4" fmla="*/ 0 w 21588"/>
              <a:gd name="T5" fmla="*/ 2147483647 h 21600"/>
              <a:gd name="T6" fmla="*/ 0 60000 65536"/>
              <a:gd name="T7" fmla="*/ 0 60000 65536"/>
              <a:gd name="T8" fmla="*/ 0 60000 65536"/>
              <a:gd name="T9" fmla="*/ 0 w 21588"/>
              <a:gd name="T10" fmla="*/ 0 h 21600"/>
              <a:gd name="T11" fmla="*/ 21588 w 21588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588" h="21600" fill="none" extrusionOk="0">
                <a:moveTo>
                  <a:pt x="-1" y="0"/>
                </a:moveTo>
                <a:cubicBezTo>
                  <a:pt x="11651" y="0"/>
                  <a:pt x="21203" y="9241"/>
                  <a:pt x="21588" y="20886"/>
                </a:cubicBezTo>
              </a:path>
              <a:path w="21588" h="21600" stroke="0" extrusionOk="0">
                <a:moveTo>
                  <a:pt x="-1" y="0"/>
                </a:moveTo>
                <a:cubicBezTo>
                  <a:pt x="11651" y="0"/>
                  <a:pt x="21203" y="9241"/>
                  <a:pt x="21588" y="20886"/>
                </a:cubicBezTo>
                <a:lnTo>
                  <a:pt x="0" y="21600"/>
                </a:lnTo>
                <a:close/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01" name="Line 51"/>
          <p:cNvSpPr>
            <a:spLocks noChangeShapeType="1"/>
          </p:cNvSpPr>
          <p:nvPr/>
        </p:nvSpPr>
        <p:spPr bwMode="auto">
          <a:xfrm>
            <a:off x="4724400" y="457200"/>
            <a:ext cx="0" cy="54864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2" name="Freeform 52"/>
          <p:cNvSpPr>
            <a:spLocks/>
          </p:cNvSpPr>
          <p:nvPr/>
        </p:nvSpPr>
        <p:spPr bwMode="auto">
          <a:xfrm>
            <a:off x="3429000" y="4191000"/>
            <a:ext cx="1447800" cy="2286000"/>
          </a:xfrm>
          <a:custGeom>
            <a:avLst/>
            <a:gdLst>
              <a:gd name="T0" fmla="*/ 0 w 912"/>
              <a:gd name="T1" fmla="*/ 0 h 1440"/>
              <a:gd name="T2" fmla="*/ 1451610008 w 912"/>
              <a:gd name="T3" fmla="*/ 1088707528 h 1440"/>
              <a:gd name="T4" fmla="*/ 2147483647 w 912"/>
              <a:gd name="T5" fmla="*/ 2147483647 h 1440"/>
              <a:gd name="T6" fmla="*/ 0 60000 65536"/>
              <a:gd name="T7" fmla="*/ 0 60000 65536"/>
              <a:gd name="T8" fmla="*/ 0 60000 65536"/>
              <a:gd name="T9" fmla="*/ 0 w 912"/>
              <a:gd name="T10" fmla="*/ 0 h 1440"/>
              <a:gd name="T11" fmla="*/ 912 w 912"/>
              <a:gd name="T12" fmla="*/ 1440 h 144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12" h="1440">
                <a:moveTo>
                  <a:pt x="0" y="0"/>
                </a:moveTo>
                <a:cubicBezTo>
                  <a:pt x="212" y="96"/>
                  <a:pt x="424" y="192"/>
                  <a:pt x="576" y="432"/>
                </a:cubicBezTo>
                <a:cubicBezTo>
                  <a:pt x="728" y="672"/>
                  <a:pt x="820" y="1056"/>
                  <a:pt x="912" y="1440"/>
                </a:cubicBezTo>
              </a:path>
            </a:pathLst>
          </a:custGeom>
          <a:noFill/>
          <a:ln w="508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3" name="Text Box 53"/>
          <p:cNvSpPr txBox="1">
            <a:spLocks noChangeArrowheads="1"/>
          </p:cNvSpPr>
          <p:nvPr/>
        </p:nvSpPr>
        <p:spPr bwMode="auto">
          <a:xfrm>
            <a:off x="5486400" y="312420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latin typeface="Arial" pitchFamily="34" charset="0"/>
              </a:rPr>
              <a:t>X</a:t>
            </a:r>
          </a:p>
        </p:txBody>
      </p:sp>
      <p:sp>
        <p:nvSpPr>
          <p:cNvPr id="8204" name="Text Box 54"/>
          <p:cNvSpPr txBox="1">
            <a:spLocks noChangeArrowheads="1"/>
          </p:cNvSpPr>
          <p:nvPr/>
        </p:nvSpPr>
        <p:spPr bwMode="auto">
          <a:xfrm>
            <a:off x="1447800" y="381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latin typeface="Arial" pitchFamily="34" charset="0"/>
              </a:rPr>
              <a:t>Total Utility</a:t>
            </a:r>
          </a:p>
        </p:txBody>
      </p:sp>
      <p:sp>
        <p:nvSpPr>
          <p:cNvPr id="8205" name="Text Box 55"/>
          <p:cNvSpPr txBox="1">
            <a:spLocks noChangeArrowheads="1"/>
          </p:cNvSpPr>
          <p:nvPr/>
        </p:nvSpPr>
        <p:spPr bwMode="auto">
          <a:xfrm>
            <a:off x="1447800" y="3429000"/>
            <a:ext cx="1066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latin typeface="Arial" pitchFamily="34" charset="0"/>
              </a:rPr>
              <a:t>Marginal Utility</a:t>
            </a:r>
          </a:p>
        </p:txBody>
      </p:sp>
      <p:sp>
        <p:nvSpPr>
          <p:cNvPr id="8206" name="Text Box 56"/>
          <p:cNvSpPr txBox="1">
            <a:spLocks noChangeArrowheads="1"/>
          </p:cNvSpPr>
          <p:nvPr/>
        </p:nvSpPr>
        <p:spPr bwMode="auto">
          <a:xfrm>
            <a:off x="5334000" y="623888"/>
            <a:ext cx="4889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>
                <a:latin typeface="Arial" pitchFamily="34" charset="0"/>
              </a:rPr>
              <a:t>TU</a:t>
            </a:r>
          </a:p>
        </p:txBody>
      </p:sp>
      <p:sp>
        <p:nvSpPr>
          <p:cNvPr id="8207" name="Text Box 57"/>
          <p:cNvSpPr txBox="1">
            <a:spLocks noChangeArrowheads="1"/>
          </p:cNvSpPr>
          <p:nvPr/>
        </p:nvSpPr>
        <p:spPr bwMode="auto">
          <a:xfrm>
            <a:off x="4114800" y="4267200"/>
            <a:ext cx="5397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>
                <a:latin typeface="Arial" pitchFamily="34" charset="0"/>
              </a:rPr>
              <a:t>MU</a:t>
            </a:r>
          </a:p>
        </p:txBody>
      </p:sp>
      <p:sp>
        <p:nvSpPr>
          <p:cNvPr id="8208" name="Text Box 58"/>
          <p:cNvSpPr txBox="1">
            <a:spLocks noChangeArrowheads="1"/>
          </p:cNvSpPr>
          <p:nvPr/>
        </p:nvSpPr>
        <p:spPr bwMode="auto">
          <a:xfrm>
            <a:off x="3276600" y="3138488"/>
            <a:ext cx="1828800" cy="366712"/>
          </a:xfrm>
          <a:prstGeom prst="rect">
            <a:avLst/>
          </a:prstGeom>
          <a:solidFill>
            <a:srgbClr val="B2FEEA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latin typeface="Arial" pitchFamily="34" charset="0"/>
              </a:rPr>
              <a:t>X</a:t>
            </a:r>
            <a:r>
              <a:rPr lang="en-US" sz="1800" baseline="-25000">
                <a:latin typeface="Arial" pitchFamily="34" charset="0"/>
              </a:rPr>
              <a:t>1</a:t>
            </a:r>
            <a:r>
              <a:rPr lang="en-US" sz="1800">
                <a:latin typeface="Arial" pitchFamily="34" charset="0"/>
              </a:rPr>
              <a:t>                X</a:t>
            </a:r>
            <a:r>
              <a:rPr lang="en-US" sz="1800" baseline="-25000">
                <a:latin typeface="Arial" pitchFamily="34" charset="0"/>
              </a:rPr>
              <a:t>2</a:t>
            </a:r>
          </a:p>
        </p:txBody>
      </p:sp>
      <p:sp>
        <p:nvSpPr>
          <p:cNvPr id="8209" name="Text Box 59"/>
          <p:cNvSpPr txBox="1">
            <a:spLocks noChangeArrowheads="1"/>
          </p:cNvSpPr>
          <p:nvPr/>
        </p:nvSpPr>
        <p:spPr bwMode="auto">
          <a:xfrm>
            <a:off x="3276600" y="5943600"/>
            <a:ext cx="2057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latin typeface="Arial" pitchFamily="34" charset="0"/>
              </a:rPr>
              <a:t>X</a:t>
            </a:r>
            <a:r>
              <a:rPr lang="en-US" sz="1800" baseline="-25000">
                <a:latin typeface="Arial" pitchFamily="34" charset="0"/>
              </a:rPr>
              <a:t>1</a:t>
            </a:r>
            <a:r>
              <a:rPr lang="en-US" sz="1800">
                <a:latin typeface="Arial" pitchFamily="34" charset="0"/>
              </a:rPr>
              <a:t>                    X</a:t>
            </a:r>
            <a:r>
              <a:rPr lang="en-US" sz="1800" baseline="-25000">
                <a:latin typeface="Arial" pitchFamily="34" charset="0"/>
              </a:rPr>
              <a:t>2</a:t>
            </a:r>
          </a:p>
        </p:txBody>
      </p:sp>
      <p:sp>
        <p:nvSpPr>
          <p:cNvPr id="76860" name="Oval 60"/>
          <p:cNvSpPr>
            <a:spLocks noChangeArrowheads="1"/>
          </p:cNvSpPr>
          <p:nvPr/>
        </p:nvSpPr>
        <p:spPr bwMode="auto">
          <a:xfrm>
            <a:off x="3352800" y="1752600"/>
            <a:ext cx="152400" cy="1524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61" name="Oval 61"/>
          <p:cNvSpPr>
            <a:spLocks noChangeArrowheads="1"/>
          </p:cNvSpPr>
          <p:nvPr/>
        </p:nvSpPr>
        <p:spPr bwMode="auto">
          <a:xfrm>
            <a:off x="4648200" y="5867400"/>
            <a:ext cx="152400" cy="1524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62" name="Oval 62"/>
          <p:cNvSpPr>
            <a:spLocks noChangeArrowheads="1"/>
          </p:cNvSpPr>
          <p:nvPr/>
        </p:nvSpPr>
        <p:spPr bwMode="auto">
          <a:xfrm>
            <a:off x="3352800" y="4114800"/>
            <a:ext cx="152400" cy="1524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63" name="Oval 63"/>
          <p:cNvSpPr>
            <a:spLocks noChangeArrowheads="1"/>
          </p:cNvSpPr>
          <p:nvPr/>
        </p:nvSpPr>
        <p:spPr bwMode="auto">
          <a:xfrm>
            <a:off x="4648200" y="381000"/>
            <a:ext cx="152400" cy="1524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22" name="~PP1289.WAV">
            <a:hlinkClick r:id="" action="ppaction://media"/>
          </p:cNvPr>
          <p:cNvPicPr>
            <a:picLocks noRot="1" noChangeAspect="1"/>
          </p:cNvPicPr>
          <p:nvPr>
            <a:wavAudioFile r:embed="rId2" name="~PP1289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445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76860" grpId="0" animBg="1"/>
      <p:bldP spid="76861" grpId="0" animBg="1"/>
      <p:bldP spid="76862" grpId="0" animBg="1"/>
      <p:bldP spid="7686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9219" name="Rectangle 6"/>
          <p:cNvSpPr>
            <a:spLocks noGrp="1" noChangeArrowheads="1"/>
          </p:cNvSpPr>
          <p:nvPr>
            <p:ph idx="1"/>
          </p:nvPr>
        </p:nvSpPr>
        <p:spPr>
          <a:xfrm>
            <a:off x="1066800" y="914400"/>
            <a:ext cx="7620000" cy="5638800"/>
          </a:xfrm>
        </p:spPr>
        <p:txBody>
          <a:bodyPr/>
          <a:lstStyle/>
          <a:p>
            <a:pPr eaLnBrk="1" hangingPunct="1">
              <a:lnSpc>
                <a:spcPct val="17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As long as marginal utility is positive, total utility will increase.</a:t>
            </a:r>
          </a:p>
          <a:p>
            <a:pPr eaLnBrk="1" hangingPunct="1">
              <a:lnSpc>
                <a:spcPct val="17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Total and marginal utility can be negative.</a:t>
            </a:r>
          </a:p>
          <a:p>
            <a:pPr eaLnBrk="1" hangingPunct="1">
              <a:lnSpc>
                <a:spcPct val="17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Total Utility follows marginal utility.</a:t>
            </a:r>
          </a:p>
          <a:p>
            <a:pPr eaLnBrk="1" hangingPunct="1">
              <a:lnSpc>
                <a:spcPct val="17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When marginal utility is zero, total utility is maximized.</a:t>
            </a:r>
          </a:p>
          <a:p>
            <a:pPr eaLnBrk="1" hangingPunct="1">
              <a:lnSpc>
                <a:spcPct val="180000"/>
              </a:lnSpc>
              <a:buFontTx/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This graph demonstrated the Law of Diminishing Marginal Utility</a:t>
            </a:r>
            <a:r>
              <a:rPr lang="en-US" sz="2200" dirty="0"/>
              <a:t>.</a:t>
            </a:r>
          </a:p>
        </p:txBody>
      </p:sp>
      <p:pic>
        <p:nvPicPr>
          <p:cNvPr id="4" name="~PP168.WAV">
            <a:hlinkClick r:id="" action="ppaction://media"/>
          </p:cNvPr>
          <p:cNvPicPr>
            <a:picLocks noRot="1" noChangeAspect="1"/>
          </p:cNvPicPr>
          <p:nvPr>
            <a:wavAudioFile r:embed="rId1" name="~PP168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91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381000"/>
            <a:ext cx="8534400" cy="6858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Law of Diminishing Marginal Utility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458200" cy="5486400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7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Though wants of an individual are unlimited in number yet each individual want is satiable. Because of this, the more we have a commodity, the less we want to have more of it.</a:t>
            </a:r>
          </a:p>
          <a:p>
            <a:pPr algn="just">
              <a:lnSpc>
                <a:spcPct val="17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This law state that as the amount consumed of a commodity increases, the utility derived by the consumer from the additional units, </a:t>
            </a:r>
            <a:r>
              <a:rPr lang="en-US" dirty="0" err="1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i.e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 marginal utility goes on decreasing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lnSpc>
                <a:spcPct val="17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According to Marshall, “The additional benefit a person derives from a given increase of his stock of a thing diminishes with every increase in the stock that he already has”</a:t>
            </a:r>
          </a:p>
          <a:p>
            <a:pPr algn="just" eaLnBrk="1" hangingPunct="1">
              <a:lnSpc>
                <a:spcPct val="170000"/>
              </a:lnSpc>
              <a:buFontTx/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just" eaLnBrk="1" hangingPunct="1">
              <a:lnSpc>
                <a:spcPct val="170000"/>
              </a:lnSpc>
              <a:buFontTx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	</a:t>
            </a:r>
          </a:p>
        </p:txBody>
      </p:sp>
      <p:pic>
        <p:nvPicPr>
          <p:cNvPr id="4" name="~PP3833.WAV">
            <a:hlinkClick r:id="" action="ppaction://media"/>
          </p:cNvPr>
          <p:cNvPicPr>
            <a:picLocks noRot="1" noChangeAspect="1"/>
          </p:cNvPicPr>
          <p:nvPr>
            <a:wavAudioFile r:embed="rId2" name="~PP3833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297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4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555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66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60" tmFilter="0, 0; 0.125,0.2665; 0.25,0.4; 0.375,0.465; 0.5,0.5;  0.625,0.535; 0.75,0.6; 0.875,0.7335; 1,1">
                                          <p:stCondLst>
                                            <p:cond delay="166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30" tmFilter="0, 0; 0.125,0.2665; 0.25,0.4; 0.375,0.465; 0.5,0.5;  0.625,0.535; 0.75,0.6; 0.875,0.7335; 1,1">
                                          <p:stCondLst>
                                            <p:cond delay="331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10" tmFilter="0, 0; 0.125,0.2665; 0.25,0.4; 0.375,0.465; 0.5,0.5;  0.625,0.535; 0.75,0.6; 0.875,0.7335; 1,1">
                                          <p:stCondLst>
                                            <p:cond delay="414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65">
                                          <p:stCondLst>
                                            <p:cond delay="1625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415" decel="50000">
                                          <p:stCondLst>
                                            <p:cond delay="169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65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415" decel="50000">
                                          <p:stCondLst>
                                            <p:cond delay="3345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65">
                                          <p:stCondLst>
                                            <p:cond delay="4105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415" decel="50000">
                                          <p:stCondLst>
                                            <p:cond delay="417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65">
                                          <p:stCondLst>
                                            <p:cond delay="452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415" decel="50000">
                                          <p:stCondLst>
                                            <p:cond delay="4585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3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Law of Diminishing Marginal Utility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295400"/>
            <a:ext cx="8153400" cy="510540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u="sng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Explanation: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As more and more quantity of a commodity is consumed, the </a:t>
            </a:r>
            <a:r>
              <a:rPr lang="en-US" sz="24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intensity if desire decreases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and also the utility derived from the additional unit.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	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Assumptions: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All the units of a commodity must be same in all respects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unit of the good must be standard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There should be no change in taste during the process of consumption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There must be continuity in consumption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There should be no change in the price of the substitute goods</a:t>
            </a:r>
          </a:p>
          <a:p>
            <a:pPr algn="just" eaLnBrk="1" hangingPunct="1">
              <a:lnSpc>
                <a:spcPct val="90000"/>
              </a:lnSpc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066800" y="4494213"/>
            <a:ext cx="8229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b="1">
                <a:latin typeface="Comic Sans MS" pitchFamily="66" charset="0"/>
              </a:rPr>
              <a:t>	</a:t>
            </a:r>
            <a:endParaRPr lang="en-US" sz="2000" b="1">
              <a:solidFill>
                <a:schemeClr val="tx2"/>
              </a:solidFill>
              <a:latin typeface="Comic Sans MS" pitchFamily="66" charset="0"/>
            </a:endParaRPr>
          </a:p>
        </p:txBody>
      </p:sp>
      <p:pic>
        <p:nvPicPr>
          <p:cNvPr id="5" name="~PP540.WAV">
            <a:hlinkClick r:id="" action="ppaction://media"/>
          </p:cNvPr>
          <p:cNvPicPr>
            <a:picLocks noRot="1" noChangeAspect="1"/>
          </p:cNvPicPr>
          <p:nvPr>
            <a:wavAudioFile r:embed="rId2" name="~PP540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43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0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" dur="5000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5000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0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0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0" fill="hold"/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0" fill="hold"/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0"/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6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Utility Derived from Water</a:t>
            </a:r>
          </a:p>
        </p:txBody>
      </p:sp>
      <p:sp>
        <p:nvSpPr>
          <p:cNvPr id="12291" name="Text Box 6"/>
          <p:cNvSpPr txBox="1">
            <a:spLocks noChangeArrowheads="1"/>
          </p:cNvSpPr>
          <p:nvPr/>
        </p:nvSpPr>
        <p:spPr bwMode="auto">
          <a:xfrm>
            <a:off x="1981200" y="2133600"/>
            <a:ext cx="5867400" cy="3414713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Units of Water		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    Consumed	     Total      Marginal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(8 ounce glass)    Utility       </a:t>
            </a:r>
            <a:r>
              <a:rPr lang="en-US" b="1" dirty="0" err="1">
                <a:solidFill>
                  <a:srgbClr val="000000"/>
                </a:solidFill>
              </a:rPr>
              <a:t>Utility</a:t>
            </a:r>
            <a:r>
              <a:rPr lang="en-US" b="1" dirty="0">
                <a:solidFill>
                  <a:srgbClr val="000000"/>
                </a:solidFill>
              </a:rPr>
              <a:t>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0	        0	              -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1	      40	            40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2	      60	            20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3	      70	            10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4	      75	              5	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0000"/>
                </a:solidFill>
              </a:rPr>
              <a:t>	5	      73	             -2</a:t>
            </a:r>
            <a:r>
              <a:rPr lang="en-US" dirty="0">
                <a:solidFill>
                  <a:srgbClr val="000000"/>
                </a:solidFill>
              </a:rPr>
              <a:t>	</a:t>
            </a:r>
          </a:p>
          <a:p>
            <a:r>
              <a:rPr lang="en-US" b="1" dirty="0"/>
              <a:t>	</a:t>
            </a:r>
          </a:p>
        </p:txBody>
      </p:sp>
      <p:pic>
        <p:nvPicPr>
          <p:cNvPr id="4" name="~PP971.WAV">
            <a:hlinkClick r:id="" action="ppaction://media"/>
          </p:cNvPr>
          <p:cNvPicPr>
            <a:picLocks noRot="1" noChangeAspect="1"/>
          </p:cNvPicPr>
          <p:nvPr>
            <a:wavAudioFile r:embed="rId1" name="~PP971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124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6000" b="1" dirty="0">
                <a:latin typeface="Times New Roman" pitchFamily="18" charset="0"/>
                <a:cs typeface="Times New Roman" pitchFamily="18" charset="0"/>
              </a:rPr>
              <a:t>Choice Theory</a:t>
            </a:r>
            <a:endParaRPr lang="en-US" sz="6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39952" y="3886200"/>
            <a:ext cx="4392488" cy="1752600"/>
          </a:xfrm>
        </p:spPr>
        <p:txBody>
          <a:bodyPr>
            <a:normAutofit/>
          </a:bodyPr>
          <a:lstStyle/>
          <a:p>
            <a:r>
              <a:rPr lang="en-IN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Utility</a:t>
            </a:r>
            <a:endParaRPr lang="en-US" sz="44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~PP689.WAV">
            <a:hlinkClick r:id="" action="ppaction://media"/>
          </p:cNvPr>
          <p:cNvPicPr>
            <a:picLocks noRot="1" noChangeAspect="1"/>
          </p:cNvPicPr>
          <p:nvPr>
            <a:wavAudioFile r:embed="rId1" name="~PP689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40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Total and Marginal Utility</a:t>
            </a:r>
          </a:p>
        </p:txBody>
      </p:sp>
      <p:pic>
        <p:nvPicPr>
          <p:cNvPr id="13315" name="Picture 4" descr="Exhibit 19-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066800" y="1371600"/>
            <a:ext cx="7467600" cy="4876800"/>
          </a:xfrm>
          <a:noFill/>
        </p:spPr>
      </p:pic>
      <p:pic>
        <p:nvPicPr>
          <p:cNvPr id="4" name="~PP1821.WAV">
            <a:hlinkClick r:id="" action="ppaction://media"/>
          </p:cNvPr>
          <p:cNvPicPr>
            <a:picLocks noRot="1" noChangeAspect="1"/>
          </p:cNvPicPr>
          <p:nvPr>
            <a:wavAudioFile r:embed="rId1" name="~PP1821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62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1" dirty="0">
                <a:latin typeface="Times New Roman" pitchFamily="18" charset="0"/>
                <a:cs typeface="Times New Roman" pitchFamily="18" charset="0"/>
              </a:rPr>
              <a:t>Law of Diminishing Marginal Utility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1219200"/>
            <a:ext cx="7620000" cy="2971800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en-US" u="sng" dirty="0">
                <a:latin typeface="Times New Roman" pitchFamily="18" charset="0"/>
                <a:cs typeface="Times New Roman" pitchFamily="18" charset="0"/>
              </a:rPr>
              <a:t>Exceptions:</a:t>
            </a:r>
          </a:p>
          <a:p>
            <a:pPr eaLnBrk="1" hangingPunct="1">
              <a:buFontTx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#	Money</a:t>
            </a:r>
          </a:p>
          <a:p>
            <a:pPr eaLnBrk="1" hangingPunct="1">
              <a:buFontTx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#	Hobbies and Rare Things</a:t>
            </a:r>
          </a:p>
          <a:p>
            <a:pPr eaLnBrk="1" hangingPunct="1">
              <a:buFontTx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#	Liquor and Music</a:t>
            </a:r>
          </a:p>
          <a:p>
            <a:pPr eaLnBrk="1" hangingPunct="1">
              <a:buFontTx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#	Things of Display</a:t>
            </a:r>
          </a:p>
          <a:p>
            <a:pPr eaLnBrk="1" hangingPunct="1">
              <a:buFontTx/>
              <a:buNone/>
              <a:defRPr/>
            </a:pPr>
            <a:endParaRPr lang="en-US" dirty="0"/>
          </a:p>
        </p:txBody>
      </p:sp>
      <p:sp>
        <p:nvSpPr>
          <p:cNvPr id="48133" name="Rectangle 5"/>
          <p:cNvSpPr>
            <a:spLocks noChangeArrowheads="1"/>
          </p:cNvSpPr>
          <p:nvPr/>
        </p:nvSpPr>
        <p:spPr bwMode="auto">
          <a:xfrm>
            <a:off x="914400" y="4267200"/>
            <a:ext cx="7086600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>
                <a:schemeClr val="tx2"/>
              </a:buClr>
              <a:buSzPct val="95000"/>
              <a:buFont typeface="Wingdings" pitchFamily="2" charset="2"/>
              <a:buNone/>
            </a:pPr>
            <a:r>
              <a:rPr lang="en-US" sz="2800" u="sng" dirty="0">
                <a:cs typeface="Times New Roman" pitchFamily="18" charset="0"/>
              </a:rPr>
              <a:t>Importance:</a:t>
            </a:r>
          </a:p>
          <a:p>
            <a:pPr>
              <a:spcBef>
                <a:spcPct val="50000"/>
              </a:spcBef>
              <a:buClr>
                <a:schemeClr val="tx2"/>
              </a:buClr>
              <a:buSzPct val="95000"/>
              <a:buFont typeface="Wingdings" pitchFamily="2" charset="2"/>
              <a:buChar char="¬"/>
            </a:pPr>
            <a:r>
              <a:rPr lang="en-US" sz="2800" dirty="0">
                <a:cs typeface="Times New Roman" pitchFamily="18" charset="0"/>
              </a:rPr>
              <a:t>Basis of Law of Demand</a:t>
            </a:r>
          </a:p>
          <a:p>
            <a:pPr>
              <a:spcBef>
                <a:spcPct val="50000"/>
              </a:spcBef>
              <a:buClr>
                <a:schemeClr val="tx2"/>
              </a:buClr>
              <a:buSzPct val="95000"/>
              <a:buFont typeface="Wingdings" pitchFamily="2" charset="2"/>
              <a:buChar char="¬"/>
            </a:pPr>
            <a:r>
              <a:rPr lang="en-US" sz="2800" dirty="0">
                <a:cs typeface="Times New Roman" pitchFamily="18" charset="0"/>
              </a:rPr>
              <a:t>Basis of ‘Why Demand Curve slopes downward’</a:t>
            </a:r>
          </a:p>
          <a:p>
            <a:pPr>
              <a:spcBef>
                <a:spcPct val="50000"/>
              </a:spcBef>
              <a:buClr>
                <a:schemeClr val="tx2"/>
              </a:buClr>
              <a:buSzPct val="95000"/>
              <a:buFont typeface="Wingdings" pitchFamily="2" charset="2"/>
              <a:buNone/>
            </a:pPr>
            <a:endParaRPr lang="en-US" sz="2000" b="1" dirty="0">
              <a:latin typeface="Comic Sans MS" pitchFamily="66" charset="0"/>
            </a:endParaRPr>
          </a:p>
          <a:p>
            <a:pPr>
              <a:spcBef>
                <a:spcPct val="50000"/>
              </a:spcBef>
              <a:buClr>
                <a:schemeClr val="tx2"/>
              </a:buClr>
              <a:buSzPct val="95000"/>
              <a:buFont typeface="Wingdings" pitchFamily="2" charset="2"/>
              <a:buNone/>
            </a:pPr>
            <a:endParaRPr lang="en-US" sz="2000" b="1" dirty="0">
              <a:latin typeface="Comic Sans MS" pitchFamily="66" charset="0"/>
            </a:endParaRPr>
          </a:p>
        </p:txBody>
      </p:sp>
      <p:pic>
        <p:nvPicPr>
          <p:cNvPr id="5" name="~PP397.WAV">
            <a:hlinkClick r:id="" action="ppaction://media"/>
          </p:cNvPr>
          <p:cNvPicPr>
            <a:picLocks noRot="1" noChangeAspect="1"/>
          </p:cNvPicPr>
          <p:nvPr>
            <a:wavAudioFile r:embed="rId2" name="~PP397.WAV"/>
          </p:nvPr>
        </p:nvPicPr>
        <p:blipFill>
          <a:blip r:embed="rId4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172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2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1" fill="hold"/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5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8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1" fill="hold"/>
                                        <p:tgtEl>
                                          <p:spTgt spid="48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5000"/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5000"/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5000"/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3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38138"/>
          </a:xfrm>
        </p:spPr>
        <p:txBody>
          <a:bodyPr>
            <a:normAutofit/>
          </a:bodyPr>
          <a:lstStyle/>
          <a:p>
            <a:r>
              <a:rPr lang="en-IN" sz="5400" b="1" dirty="0">
                <a:latin typeface="Times New Roman" pitchFamily="18" charset="0"/>
                <a:cs typeface="Times New Roman" pitchFamily="18" charset="0"/>
              </a:rPr>
              <a:t>Utility</a:t>
            </a:r>
            <a:endParaRPr lang="en-US" sz="5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268760"/>
            <a:ext cx="8363272" cy="504056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Every individual has certain wants and he consumes commodities which lead to the satisfaction of such wants. It means that the commodities have a capacity to satisfy human wants. Therefore, in general terms, we say that a </a:t>
            </a:r>
            <a:r>
              <a:rPr lang="en-US" sz="24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commodity is useful if it satisfies our want. 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Economics, the want satisfying power of a commodity is called “utility”. Utility is the capacity of a commodity to satisfy particular human want.</a:t>
            </a:r>
          </a:p>
        </p:txBody>
      </p:sp>
      <p:pic>
        <p:nvPicPr>
          <p:cNvPr id="4" name="~PP3604.WAV">
            <a:hlinkClick r:id="" action="ppaction://media"/>
          </p:cNvPr>
          <p:cNvPicPr>
            <a:picLocks noRot="1" noChangeAspect="1"/>
          </p:cNvPicPr>
          <p:nvPr>
            <a:wavAudioFile r:embed="rId1" name="~PP3604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722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Utility versus satisfaction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91264" cy="4713387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Also, utility and satisfaction are two different terms but they are inter-related. </a:t>
            </a:r>
            <a:r>
              <a:rPr lang="en-US" sz="24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Utility is pre-consumption and satisfaction is post-consumption.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Utility is assumed satisfaction but satisfaction is something that is actually realized. </a:t>
            </a:r>
          </a:p>
        </p:txBody>
      </p:sp>
      <p:pic>
        <p:nvPicPr>
          <p:cNvPr id="4" name="~PP1659.WAV">
            <a:hlinkClick r:id="" action="ppaction://media"/>
          </p:cNvPr>
          <p:cNvPicPr>
            <a:picLocks noRot="1" noChangeAspect="1"/>
          </p:cNvPicPr>
          <p:nvPr>
            <a:wavAudioFile r:embed="rId1" name="~PP1659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85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Historical Evolution of Utility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8"/>
            <a:ext cx="8568952" cy="547260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assumption that the objective of consumers is expected utility maximization is the most fundamental single component of the standard model, dating back to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Jeremy Bentham (1789).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Utility has a hedonic characteristic, which </a:t>
            </a:r>
            <a:r>
              <a:rPr lang="en-US" sz="2400" b="1" dirty="0" err="1">
                <a:latin typeface="Times New Roman" pitchFamily="18" charset="0"/>
                <a:cs typeface="Times New Roman" pitchFamily="18" charset="0"/>
              </a:rPr>
              <a:t>Kahneman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(2000),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refer to 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as experienced utility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Modern economists refer to the utility as ‘decision utility’ which has two advantages over Bentham’s concept: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First, it is </a:t>
            </a:r>
            <a:r>
              <a:rPr lang="en-US" sz="20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easier to measure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, since decision utility can be inferred from the choices and actions that people take. 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Second, it </a:t>
            </a:r>
            <a:r>
              <a:rPr lang="en-US" sz="20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no longer implies a commitment to a hedonistic philosophy.</a:t>
            </a:r>
          </a:p>
          <a:p>
            <a:pPr algn="just">
              <a:lnSpc>
                <a:spcPct val="150000"/>
              </a:lnSpc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dirty="0"/>
          </a:p>
        </p:txBody>
      </p:sp>
      <p:pic>
        <p:nvPicPr>
          <p:cNvPr id="4" name="~PP2132.WAV">
            <a:hlinkClick r:id="" action="ppaction://media"/>
          </p:cNvPr>
          <p:cNvPicPr>
            <a:picLocks noRot="1" noChangeAspect="1"/>
          </p:cNvPicPr>
          <p:nvPr>
            <a:wavAudioFile r:embed="rId1" name="~PP2132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778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Types of Utility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052736"/>
            <a:ext cx="8640960" cy="5544616"/>
          </a:xfrm>
        </p:spPr>
        <p:txBody>
          <a:bodyPr/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Cardinal and ordinal utility</a:t>
            </a: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Decision utility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Experienced utility</a:t>
            </a:r>
          </a:p>
          <a:p>
            <a:r>
              <a:rPr lang="en-US" baseline="0" dirty="0">
                <a:latin typeface="Times New Roman" pitchFamily="18" charset="0"/>
                <a:cs typeface="Times New Roman" pitchFamily="18" charset="0"/>
              </a:rPr>
              <a:t>Anticipatory utility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Residual utility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Diagnostic utility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Transaction utility</a:t>
            </a:r>
          </a:p>
          <a:p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~PP2384.WAV">
            <a:hlinkClick r:id="" action="ppaction://media"/>
          </p:cNvPr>
          <p:cNvPicPr>
            <a:picLocks noRot="1" noChangeAspect="1"/>
          </p:cNvPicPr>
          <p:nvPr>
            <a:wavAudioFile r:embed="rId1" name="~PP2384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244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Cardinal and ordinal utility</a:t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8"/>
            <a:ext cx="8640960" cy="5472608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IN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Cardinal Utility</a:t>
            </a:r>
          </a:p>
          <a:p>
            <a:pPr marL="342900" lvl="1" indent="-3429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Utility is measurable in a cardinal sense.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Nineteenth century economists, such as Jevons,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Menger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Walras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, assumed that utility was measurable in a cardinal sense, which means that the difference between two measurement is itself numerically significant.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2800" i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(X), U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2800" i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(Y), …..</a:t>
            </a:r>
          </a:p>
          <a:p>
            <a:pPr>
              <a:lnSpc>
                <a:spcPct val="150000"/>
              </a:lnSpc>
              <a:buFont typeface="Wingdings" pitchFamily="2" charset="2"/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	Utility is maximized when: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MU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X 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/ MU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= P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/ P</a:t>
            </a:r>
            <a:r>
              <a:rPr lang="en-US" sz="2800" baseline="-250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endParaRPr lang="en-US" sz="28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~PP3431.WAV">
            <a:hlinkClick r:id="" action="ppaction://media"/>
          </p:cNvPr>
          <p:cNvPicPr>
            <a:picLocks noRot="1" noChangeAspect="1"/>
          </p:cNvPicPr>
          <p:nvPr>
            <a:wavAudioFile r:embed="rId1" name="~PP3431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580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Utility</a:t>
            </a:r>
            <a:r>
              <a:rPr lang="en-US" sz="3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br>
              <a:rPr lang="en-US" sz="36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36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914400"/>
            <a:ext cx="8382000" cy="5562600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Marginal Utility (MU)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word Marginal means “Border” or “Edge”. 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is the addition made to the 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total utility by consuming one more unit of a commodity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ctr" eaLnBrk="1" hangingPunct="1">
              <a:buFontTx/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Total Utility (TU)</a:t>
            </a: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Total Utility refers to </a:t>
            </a:r>
            <a:r>
              <a:rPr lang="en-US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the total satisfaction derived by the consumer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from the consumption of a given quantity of a good.</a:t>
            </a:r>
          </a:p>
          <a:p>
            <a:pPr algn="ctr" eaLnBrk="1" hangingPunct="1">
              <a:buFontTx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TU = Sum of all MU</a:t>
            </a:r>
          </a:p>
          <a:p>
            <a:pPr algn="ctr" eaLnBrk="1" hangingPunct="1">
              <a:buFontTx/>
              <a:buNone/>
            </a:pPr>
            <a:endParaRPr lang="en-US" sz="2800" dirty="0"/>
          </a:p>
        </p:txBody>
      </p:sp>
      <p:pic>
        <p:nvPicPr>
          <p:cNvPr id="4" name="~PP1397.WAV">
            <a:hlinkClick r:id="" action="ppaction://media"/>
          </p:cNvPr>
          <p:cNvPicPr>
            <a:picLocks noRot="1" noChangeAspect="1"/>
          </p:cNvPicPr>
          <p:nvPr>
            <a:wavAudioFile r:embed="rId1" name="~PP1397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304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Continued….</a:t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692696"/>
            <a:ext cx="8496944" cy="5904656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IN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Ordinal utility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Economists following the lead of Hicks,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Slutsky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and Pareto believe that utility is measurable in an ordinal sense--</a:t>
            </a:r>
            <a:r>
              <a:rPr lang="en-US" sz="2800" dirty="0">
                <a:highlight>
                  <a:srgbClr val="FFFF00"/>
                </a:highlight>
                <a:latin typeface="Times New Roman" pitchFamily="18" charset="0"/>
                <a:cs typeface="Times New Roman" pitchFamily="18" charset="0"/>
              </a:rPr>
              <a:t>the utility derived from consuming a good, such as X, is a function of the quantities of X and Y consumed by a consumer.   </a:t>
            </a:r>
          </a:p>
          <a:p>
            <a:pPr algn="ctr">
              <a:lnSpc>
                <a:spcPct val="150000"/>
              </a:lnSpc>
              <a:buNone/>
            </a:pPr>
            <a:r>
              <a:rPr lang="en-US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U = </a:t>
            </a:r>
            <a:r>
              <a:rPr lang="en-US" i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r>
              <a:rPr lang="en-US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( X, Y )</a:t>
            </a:r>
          </a:p>
          <a:p>
            <a:pPr>
              <a:buNone/>
            </a:pPr>
            <a:endParaRPr lang="en-US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~PP1201.WAV">
            <a:hlinkClick r:id="" action="ppaction://media"/>
          </p:cNvPr>
          <p:cNvPicPr>
            <a:picLocks noRot="1" noChangeAspect="1"/>
          </p:cNvPicPr>
          <p:nvPr>
            <a:wavAudioFile r:embed="rId1" name="~PP1201.WAV"/>
          </p:nvPr>
        </p:nvPicPr>
        <p:blipFill>
          <a:blip r:embed="rId3" cstate="print"/>
          <a:stretch>
            <a:fillRect/>
          </a:stretch>
        </p:blipFill>
        <p:spPr>
          <a:xfrm>
            <a:off x="8662988" y="6376988"/>
            <a:ext cx="244475" cy="244475"/>
          </a:xfrm>
          <a:prstGeom prst="rect">
            <a:avLst/>
          </a:prstGeom>
        </p:spPr>
      </p:pic>
    </p:spTree>
  </p:cSld>
  <p:clrMapOvr>
    <a:masterClrMapping/>
  </p:clrMapOvr>
  <p:transition advTm="445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8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5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31.2|19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1|0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83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3954</TotalTime>
  <Words>1034</Words>
  <Application>Microsoft Office PowerPoint</Application>
  <PresentationFormat>On-screen Show (4:3)</PresentationFormat>
  <Paragraphs>155</Paragraphs>
  <Slides>21</Slides>
  <Notes>0</Notes>
  <HiddenSlides>0</HiddenSlides>
  <MMClips>21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Comic Sans MS</vt:lpstr>
      <vt:lpstr>Times New Roman</vt:lpstr>
      <vt:lpstr>Wingdings</vt:lpstr>
      <vt:lpstr>Office Theme</vt:lpstr>
      <vt:lpstr>Behavioural Economics</vt:lpstr>
      <vt:lpstr>Choice Theory</vt:lpstr>
      <vt:lpstr>Utility</vt:lpstr>
      <vt:lpstr>Utility versus satisfaction</vt:lpstr>
      <vt:lpstr>Historical Evolution of Utility</vt:lpstr>
      <vt:lpstr>Types of Utility</vt:lpstr>
      <vt:lpstr>Cardinal and ordinal utility </vt:lpstr>
      <vt:lpstr>Utility  </vt:lpstr>
      <vt:lpstr>Continued…. </vt:lpstr>
      <vt:lpstr>Continued…. </vt:lpstr>
      <vt:lpstr>Continued…. </vt:lpstr>
      <vt:lpstr>Utility</vt:lpstr>
      <vt:lpstr>Calculating Marginal Utility</vt:lpstr>
      <vt:lpstr>PowerPoint Presentation</vt:lpstr>
      <vt:lpstr>PowerPoint Presentation</vt:lpstr>
      <vt:lpstr>PowerPoint Presentation</vt:lpstr>
      <vt:lpstr>Law of Diminishing Marginal Utility</vt:lpstr>
      <vt:lpstr>Law of Diminishing Marginal Utility</vt:lpstr>
      <vt:lpstr>Utility Derived from Water</vt:lpstr>
      <vt:lpstr>Total and Marginal Utility</vt:lpstr>
      <vt:lpstr>Law of Diminishing Marginal Utility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Behavioural Economics</dc:title>
  <dc:creator>Windows User</dc:creator>
  <cp:lastModifiedBy>divija arora</cp:lastModifiedBy>
  <cp:revision>4</cp:revision>
  <dcterms:created xsi:type="dcterms:W3CDTF">2021-09-06T05:43:40Z</dcterms:created>
  <dcterms:modified xsi:type="dcterms:W3CDTF">2022-09-29T17:04:36Z</dcterms:modified>
</cp:coreProperties>
</file>

<file path=docProps/thumbnail.jpeg>
</file>